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y="5143500" cx="9144000"/>
  <p:notesSz cx="6858000" cy="9144000"/>
  <p:embeddedFontLst>
    <p:embeddedFont>
      <p:font typeface="Merriweather Sans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Tahoma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1983F8-99AC-4D17-9AE9-D919F1B59A35}">
  <a:tblStyle styleId="{411983F8-99AC-4D17-9AE9-D919F1B59A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4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3.xml"/><Relationship Id="rId74" Type="http://schemas.openxmlformats.org/officeDocument/2006/relationships/font" Target="fonts/Roboto-italic.fntdata"/><Relationship Id="rId33" Type="http://schemas.openxmlformats.org/officeDocument/2006/relationships/slide" Target="slides/slide26.xml"/><Relationship Id="rId77" Type="http://schemas.openxmlformats.org/officeDocument/2006/relationships/font" Target="fonts/Tahoma-bold.fntdata"/><Relationship Id="rId32" Type="http://schemas.openxmlformats.org/officeDocument/2006/relationships/slide" Target="slides/slide25.xml"/><Relationship Id="rId76" Type="http://schemas.openxmlformats.org/officeDocument/2006/relationships/font" Target="fonts/Tahoma-regular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MerriweatherSans-boldItalic.fntdata"/><Relationship Id="rId70" Type="http://schemas.openxmlformats.org/officeDocument/2006/relationships/font" Target="fonts/MerriweatherSans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MerriweatherSans-regular.fntdata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erriweatherSans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549f130d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6" name="Google Shape;106;g30549f130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3c75e03eb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1" name="Google Shape;201;g303c75e03e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3c75e03eb_0_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2" name="Google Shape;232;g303c75e03e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3c75e03eb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3" name="Google Shape;243;g303c75e03e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de" sz="1700">
                <a:solidFill>
                  <a:schemeClr val="dk1"/>
                </a:solidFill>
              </a:rPr>
              <a:t>Attention </a:t>
            </a:r>
            <a:r>
              <a:rPr lang="de" sz="1700">
                <a:solidFill>
                  <a:schemeClr val="dk1"/>
                </a:solidFill>
              </a:rPr>
              <a:t>relevance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de" sz="1700">
                <a:solidFill>
                  <a:schemeClr val="dk1"/>
                </a:solidFill>
              </a:rPr>
              <a:t>raw attention values at specific layers of the CLS token - avg over heads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de" sz="1700">
                <a:solidFill>
                  <a:schemeClr val="dk1"/>
                </a:solidFill>
              </a:rPr>
              <a:t>Attention Rollout values at specific layers of CLS token - avg over heads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de" sz="1700">
                <a:solidFill>
                  <a:schemeClr val="dk1"/>
                </a:solidFill>
              </a:rPr>
              <a:t>aggregated attention values at a specific layer over all heads for each token (excluding CLS)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de" sz="1700">
                <a:solidFill>
                  <a:schemeClr val="dk1"/>
                </a:solidFill>
              </a:rPr>
              <a:t>Gradient </a:t>
            </a:r>
            <a:r>
              <a:rPr lang="de" sz="1700">
                <a:solidFill>
                  <a:schemeClr val="dk1"/>
                </a:solidFill>
              </a:rPr>
              <a:t>relevance </a:t>
            </a:r>
            <a:endParaRPr sz="1700">
              <a:solidFill>
                <a:schemeClr val="dk1"/>
              </a:solidFill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de" sz="1700">
                <a:solidFill>
                  <a:schemeClr val="dk1"/>
                </a:solidFill>
              </a:rPr>
              <a:t>gradient of the logits with </a:t>
            </a:r>
            <a:r>
              <a:rPr lang="de" sz="1700">
                <a:solidFill>
                  <a:schemeClr val="dk1"/>
                </a:solidFill>
              </a:rPr>
              <a:t>respect</a:t>
            </a:r>
            <a:r>
              <a:rPr lang="de" sz="1700">
                <a:solidFill>
                  <a:schemeClr val="dk1"/>
                </a:solidFill>
              </a:rPr>
              <a:t> to a patch embedding at a specific layer (only positive contribution) - avg over 768 dimensions of a patch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de" sz="1700">
                <a:solidFill>
                  <a:schemeClr val="dk1"/>
                </a:solidFill>
              </a:rPr>
              <a:t>Embedding </a:t>
            </a:r>
            <a:r>
              <a:rPr lang="de" sz="1700">
                <a:solidFill>
                  <a:schemeClr val="dk1"/>
                </a:solidFill>
              </a:rPr>
              <a:t>relevance </a:t>
            </a:r>
            <a:endParaRPr sz="1700">
              <a:solidFill>
                <a:schemeClr val="dk1"/>
              </a:solidFill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de" sz="1700">
                <a:solidFill>
                  <a:schemeClr val="dk1"/>
                </a:solidFill>
              </a:rPr>
              <a:t>768-dimensional </a:t>
            </a:r>
            <a:r>
              <a:rPr lang="de" sz="1700">
                <a:solidFill>
                  <a:schemeClr val="dk1"/>
                </a:solidFill>
              </a:rPr>
              <a:t>embedding</a:t>
            </a:r>
            <a:r>
              <a:rPr lang="de" sz="1700">
                <a:solidFill>
                  <a:schemeClr val="dk1"/>
                </a:solidFill>
              </a:rPr>
              <a:t> of a patch (excluding CLS) - max of 768 abs. values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aaeda7d5f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9" name="Google Shape;269;g2faaeda7d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aaeda7d5f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9" name="Google Shape;279;g2faaeda7d5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aaeda7d5f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9" name="Google Shape;289;g2faaeda7d5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aaeda7d5f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9" name="Google Shape;299;g2faaeda7d5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aaeda7d5f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9" name="Google Shape;309;g2faaeda7d5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3c75e03eb_0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9" name="Google Shape;319;g303c75e03eb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3c75e03eb_0_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6" name="Google Shape;356;g303c75e03eb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3cddb1b3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3" name="Google Shape;113;g303cddb1b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3cddb1b35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0" name="Google Shape;370;g303cddb1b3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the more patches the higher the accuracy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steepness decreases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50 patches: high acc, no significant improvement of acc anymore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3cddb1b35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9" name="Google Shape;379;g303cddb1b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3c75e03eb_0_5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7" name="Google Shape;387;g303c75e03eb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03c75e03eb_0_6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7" name="Google Shape;417;g303c75e03eb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def embedding_distance(emb1, emb2, metric):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	if metric == "sse":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    		dist = np.sum((emb1-emb2)**2)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	elif metric == "cosine":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    		dist = np.dot(emb1,emb2)/(np.linalg.norm(emb1)*np.linalg.norm(emb2))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	elif metric == "dot_product":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    		dist = np.dot(emb1,emb2)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	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    		raise "Metric not supported"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   	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	return dist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3cddb1b35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6" name="Google Shape;436;g303cddb1b3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de"/>
              <a:t>The higher the layer, the more different the concept embeddings seem to be. This is evident from the increasing SSE (distance) and the decreasing Cosine Similarity.</a:t>
            </a:r>
            <a:br>
              <a:rPr lang="de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de"/>
              <a:t>We can find patch selection approaches for each metric, which perform better in distinguishing the concepts than the basic approach.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=&gt; Validity of results?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3cddb1b35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6" name="Google Shape;446;g303cddb1b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Norm of concept embeddings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norm of patch embedding values increases with the layer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two groups: may be caused by the </a:t>
            </a:r>
            <a:r>
              <a:rPr lang="de" sz="1000"/>
              <a:t>initial</a:t>
            </a:r>
            <a:r>
              <a:rPr lang="de" sz="1000"/>
              <a:t> selection of relevant patches → trend is still there for both groups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Scaling factor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embedding values of all 20 examples per concept for each layer 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norm of 768-dimensional values → avg over all patches, examples, and concepts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result: 12 scaling factors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3cddb1b35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7" name="Google Shape;457;g303cddb1b3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abs. values are smaller, trend remains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dot product: y-axis cropped to 1 for better resolution in lower values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scaling does not work for Dot Product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03fa657ff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7" name="Google Shape;467;g303fa657f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03fa657ff9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7" name="Google Shape;477;g303fa657ff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3fa657ff9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7" name="Google Shape;487;g303fa657ff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3c75e03e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" name="Google Shape;121;g303c75e03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0447938468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6" name="Google Shape;526;g3044793846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0447938468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5" name="Google Shape;535;g3044793846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faaeda7d5f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5" name="Google Shape;545;g2faaeda7d5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faaeda7d5f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5" name="Google Shape;555;g2faaeda7d5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faaeda7d5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5" name="Google Shape;565;g2faaeda7d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faaeda7d5f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7" name="Google Shape;577;g2faaeda7d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3cddb1b35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7" name="Google Shape;587;g303cddb1b3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03cddb1b35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7" name="Google Shape;597;g303cddb1b3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3cddb1b35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5" name="Google Shape;605;g303cddb1b3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03fa657ff9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4" name="Google Shape;614;g303fa657ff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3c75e03eb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" name="Google Shape;137;g303c75e03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03c75e03eb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3" name="Google Shape;623;g303c75e03e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3fa657ff9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2" name="Google Shape;632;g303fa657ff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65175303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3065175303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faaeda7d5f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0" name="Google Shape;650;g2faaeda7d5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979837d0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9" name="Google Shape;659;g306979837d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06979837d0_1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8" name="Google Shape;698;g306979837d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447938468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7" name="Google Shape;707;g3044793846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6979837d0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9" name="Google Shape;719;g306979837d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0651753033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9" name="Google Shape;729;g306517530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0447938468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7" name="Google Shape;737;g3044793846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3c75e03eb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6" name="Google Shape;146;g303c75e03e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0447938468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7" name="Google Shape;747;g3044793846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0447938468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7" name="Google Shape;757;g3044793846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0447938468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7" name="Google Shape;767;g3044793846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0447938468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7" name="Google Shape;777;g3044793846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447938468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7" name="Google Shape;787;g3044793846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01161e451c_0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7" name="Google Shape;797;g301161e451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>
                <a:highlight>
                  <a:srgbClr val="FFFF00"/>
                </a:highlight>
              </a:rPr>
              <a:t>Only in case there are some questions, do not show in the first place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01161e451c_0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6" name="Google Shape;806;g301161e451c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Only in case there are some questions, do not show in the first place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01161e451c_0_3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5" name="Google Shape;815;g301161e451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Only in case there are some questions, do not show in the first place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065175303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4" name="Google Shape;824;g30651753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3fa657ff9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33" name="Google Shape;833;g303fa657ff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Only in case there are some questions, do not show in the first place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3c75e03eb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9" name="Google Shape;159;g303c75e03e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447938468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2" name="Google Shape;842;g3044793846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metrics behavior depending on the patch relevance definition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blue: </a:t>
            </a:r>
            <a:r>
              <a:rPr b="1" lang="de" sz="1000"/>
              <a:t>between-concept</a:t>
            </a:r>
            <a:r>
              <a:rPr lang="de" sz="1000"/>
              <a:t> distances (avg. values across layers for all combinations of concept pairs)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green: </a:t>
            </a:r>
            <a:r>
              <a:rPr b="1" lang="de" sz="1000"/>
              <a:t>within-concept</a:t>
            </a:r>
            <a:r>
              <a:rPr lang="de" sz="1000"/>
              <a:t> distances (distance between all possible image pairs of a concept averaged over the layers, for all concepts)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Goal: distinguish between concepts → high SSE, low Cosine &amp; Dot Product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within-concept should be smaller than between-concept → not the case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within-class: for original image pairs, between-class: between concept embeddings -&gt; smaller scale due to avg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chosen data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Best combinations: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SSE &amp; Attention Rollout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000"/>
              <a:t>Cosine &amp; gradient relevance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549f130df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" name="Google Shape;169;g30549f130d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3cddb1b35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8" name="Google Shape;178;g303cddb1b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3c75e03eb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6" name="Google Shape;186;g303c75e03e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86206" y="3427938"/>
            <a:ext cx="7771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38190" y="1522379"/>
            <a:ext cx="82677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54675" y="4735494"/>
            <a:ext cx="37161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67153" y="4708655"/>
            <a:ext cx="20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54675" y="4735494"/>
            <a:ext cx="37161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588978" y="409073"/>
            <a:ext cx="20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-49" y="0"/>
            <a:ext cx="9144000" cy="5143500"/>
          </a:xfrm>
          <a:custGeom>
            <a:rect b="b" l="l" r="r" t="t"/>
            <a:pathLst>
              <a:path extrusionOk="0" h="6858000" w="9144000">
                <a:moveTo>
                  <a:pt x="9143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005DA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686206" y="3427938"/>
            <a:ext cx="7771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54675" y="4735494"/>
            <a:ext cx="37161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567153" y="4708655"/>
            <a:ext cx="20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54675" y="4735494"/>
            <a:ext cx="37161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567153" y="4708655"/>
            <a:ext cx="20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686206" y="3427938"/>
            <a:ext cx="7771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54675" y="4735494"/>
            <a:ext cx="37161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567153" y="4708655"/>
            <a:ext cx="20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534959" y="26111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enutzerdefiniertes Layout">
  <p:cSld name="5_Benutzerdefiniertes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" y="857250"/>
            <a:ext cx="8537700" cy="27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54000" spcFirstLastPara="1" rIns="91425" wrap="square" tIns="45700">
            <a:noAutofit/>
          </a:bodyPr>
          <a:lstStyle>
            <a:lvl1pPr indent="-342900" lvl="0" marL="4572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342900" lvl="1" marL="9144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342900" lvl="2" marL="13716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3429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342900" lvl="4" marL="22860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746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•"/>
              <a:defRPr b="0" i="0" sz="13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-3746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•"/>
              <a:defRPr b="0" i="0" sz="13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-3746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•"/>
              <a:defRPr b="0" i="0" sz="13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-3746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•"/>
              <a:defRPr b="0" i="0" sz="13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" y="514350"/>
            <a:ext cx="860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508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05859" y="23929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enutzerdefiniertes Layout">
  <p:cSld name="6_Benutzerdefiniertes Layou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/>
          <p:nvPr/>
        </p:nvSpPr>
        <p:spPr>
          <a:xfrm>
            <a:off x="0" y="514350"/>
            <a:ext cx="9144000" cy="46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2" y="857250"/>
            <a:ext cx="8537700" cy="27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54000" spcFirstLastPara="1" rIns="91425" wrap="square" tIns="45700">
            <a:noAutofit/>
          </a:bodyPr>
          <a:lstStyle>
            <a:lvl1pPr indent="-4000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4000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4000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4000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746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•"/>
              <a:defRPr b="0" i="0" sz="13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-3746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•"/>
              <a:defRPr b="0" i="0" sz="13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-3746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•"/>
              <a:defRPr b="0" i="0" sz="13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-3746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•"/>
              <a:defRPr b="0" i="0" sz="13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type="title"/>
          </p:nvPr>
        </p:nvSpPr>
        <p:spPr>
          <a:xfrm>
            <a:off x="2" y="514350"/>
            <a:ext cx="8605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508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609866" y="198598"/>
            <a:ext cx="2381866" cy="3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-49" y="0"/>
            <a:ext cx="9144000" cy="40958"/>
          </a:xfrm>
          <a:custGeom>
            <a:rect b="b" l="l" r="r" t="t"/>
            <a:pathLst>
              <a:path extrusionOk="0" h="54610" w="9144000">
                <a:moveTo>
                  <a:pt x="9143999" y="54599"/>
                </a:moveTo>
                <a:lnTo>
                  <a:pt x="0" y="545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4599"/>
                </a:lnTo>
                <a:close/>
              </a:path>
            </a:pathLst>
          </a:custGeom>
          <a:solidFill>
            <a:srgbClr val="005DA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86206" y="3427938"/>
            <a:ext cx="7771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38190" y="1522379"/>
            <a:ext cx="82677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54675" y="4735494"/>
            <a:ext cx="37161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67153" y="4708655"/>
            <a:ext cx="20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27.png"/><Relationship Id="rId13" Type="http://schemas.openxmlformats.org/officeDocument/2006/relationships/image" Target="../media/image8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Relationship Id="rId14" Type="http://schemas.openxmlformats.org/officeDocument/2006/relationships/image" Target="../media/image10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hyperlink" Target="http://arxiv.org/abs/1711.11279" TargetMode="External"/><Relationship Id="rId11" Type="http://schemas.openxmlformats.org/officeDocument/2006/relationships/hyperlink" Target="http://arxiv.org/abs/2309.16588" TargetMode="External"/><Relationship Id="rId10" Type="http://schemas.openxmlformats.org/officeDocument/2006/relationships/hyperlink" Target="http://arxiv.org/abs/2309.16588" TargetMode="External"/><Relationship Id="rId13" Type="http://schemas.openxmlformats.org/officeDocument/2006/relationships/hyperlink" Target="http://arxiv.org/abs/2010.11929" TargetMode="External"/><Relationship Id="rId12" Type="http://schemas.openxmlformats.org/officeDocument/2006/relationships/hyperlink" Target="http://arxiv.org/abs/2010.11929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arxiv.org/abs/2005.00928" TargetMode="External"/><Relationship Id="rId4" Type="http://schemas.openxmlformats.org/officeDocument/2006/relationships/hyperlink" Target="http://arxiv.org/abs/2005.00928" TargetMode="External"/><Relationship Id="rId9" Type="http://schemas.openxmlformats.org/officeDocument/2006/relationships/hyperlink" Target="http://arxiv.org/abs/2309.16588" TargetMode="External"/><Relationship Id="rId15" Type="http://schemas.openxmlformats.org/officeDocument/2006/relationships/hyperlink" Target="https://doi.org/10.1145/3561048" TargetMode="External"/><Relationship Id="rId14" Type="http://schemas.openxmlformats.org/officeDocument/2006/relationships/hyperlink" Target="http://arxiv.org/abs/2010.11929" TargetMode="External"/><Relationship Id="rId17" Type="http://schemas.openxmlformats.org/officeDocument/2006/relationships/hyperlink" Target="https://doi.org/10.1145/3561048" TargetMode="External"/><Relationship Id="rId16" Type="http://schemas.openxmlformats.org/officeDocument/2006/relationships/hyperlink" Target="https://doi.org/10.1145/3561048" TargetMode="External"/><Relationship Id="rId5" Type="http://schemas.openxmlformats.org/officeDocument/2006/relationships/hyperlink" Target="http://arxiv.org/abs/2005.00928" TargetMode="External"/><Relationship Id="rId19" Type="http://schemas.openxmlformats.org/officeDocument/2006/relationships/hyperlink" Target="http://arxiv.org/abs/1711.11279" TargetMode="External"/><Relationship Id="rId6" Type="http://schemas.openxmlformats.org/officeDocument/2006/relationships/hyperlink" Target="https://doi.org/10.1371/journal.pone.0130140" TargetMode="External"/><Relationship Id="rId18" Type="http://schemas.openxmlformats.org/officeDocument/2006/relationships/hyperlink" Target="http://arxiv.org/abs/1711.11279" TargetMode="External"/><Relationship Id="rId7" Type="http://schemas.openxmlformats.org/officeDocument/2006/relationships/hyperlink" Target="https://doi.org/10.1371/journal.pone.0130140" TargetMode="External"/><Relationship Id="rId8" Type="http://schemas.openxmlformats.org/officeDocument/2006/relationships/hyperlink" Target="https://doi.org/10.1371/journal.pone.0130140" TargetMode="External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007/s11042-023-17666-y" TargetMode="External"/><Relationship Id="rId10" Type="http://schemas.openxmlformats.org/officeDocument/2006/relationships/hyperlink" Target="https://doi.org/10.1007/s11042-023-17666-y" TargetMode="External"/><Relationship Id="rId13" Type="http://schemas.openxmlformats.org/officeDocument/2006/relationships/hyperlink" Target="http://arxiv.org/abs/1611.02639" TargetMode="External"/><Relationship Id="rId12" Type="http://schemas.openxmlformats.org/officeDocument/2006/relationships/hyperlink" Target="http://arxiv.org/abs/1611.02639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arxiv.org/abs/2311.06786" TargetMode="External"/><Relationship Id="rId4" Type="http://schemas.openxmlformats.org/officeDocument/2006/relationships/hyperlink" Target="http://arxiv.org/abs/2311.06786" TargetMode="External"/><Relationship Id="rId9" Type="http://schemas.openxmlformats.org/officeDocument/2006/relationships/hyperlink" Target="https://doi.org/10.1007/s11042-023-17666-y" TargetMode="External"/><Relationship Id="rId15" Type="http://schemas.openxmlformats.org/officeDocument/2006/relationships/hyperlink" Target="http://arxiv.org/abs/1706.03762" TargetMode="External"/><Relationship Id="rId14" Type="http://schemas.openxmlformats.org/officeDocument/2006/relationships/hyperlink" Target="http://arxiv.org/abs/1611.02639" TargetMode="External"/><Relationship Id="rId16" Type="http://schemas.openxmlformats.org/officeDocument/2006/relationships/hyperlink" Target="http://arxiv.org/abs/1706.03762" TargetMode="External"/><Relationship Id="rId5" Type="http://schemas.openxmlformats.org/officeDocument/2006/relationships/hyperlink" Target="http://arxiv.org/abs/2311.06786" TargetMode="External"/><Relationship Id="rId6" Type="http://schemas.openxmlformats.org/officeDocument/2006/relationships/hyperlink" Target="https://doi.org/10.1007/s11263-019-01228-7" TargetMode="External"/><Relationship Id="rId7" Type="http://schemas.openxmlformats.org/officeDocument/2006/relationships/hyperlink" Target="https://doi.org/10.1007/s11263-019-01228-7" TargetMode="External"/><Relationship Id="rId8" Type="http://schemas.openxmlformats.org/officeDocument/2006/relationships/hyperlink" Target="https://doi.org/10.1007/s11263-019-01228-7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24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0" name="Google Shape;110;p24"/>
          <p:cNvSpPr txBox="1"/>
          <p:nvPr>
            <p:ph idx="4294967295" type="body"/>
          </p:nvPr>
        </p:nvSpPr>
        <p:spPr>
          <a:xfrm>
            <a:off x="447115" y="1348528"/>
            <a:ext cx="8267700" cy="25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Explainable AI for Vision Transformers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700" u="sng"/>
              <a:t>Team:</a:t>
            </a:r>
            <a:endParaRPr b="0" sz="17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700"/>
              <a:t>Aarathi Vijayachandran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700"/>
              <a:t>Evelyn Starzew</a:t>
            </a:r>
            <a:endParaRPr b="0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700" u="sng"/>
              <a:t>Supervisor:</a:t>
            </a:r>
            <a:endParaRPr b="0" sz="17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700"/>
              <a:t>Dr. Valerie Krug</a:t>
            </a:r>
            <a:endParaRPr b="0"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2914163" y="1334906"/>
            <a:ext cx="1066500" cy="1909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04" name="Google Shape;204;p33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3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Concept Embedding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6792338" y="2271831"/>
            <a:ext cx="952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average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62481" y="3948581"/>
            <a:ext cx="15105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14x14 = 196 Patches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2984933" y="1451262"/>
            <a:ext cx="1103700" cy="1909800"/>
          </a:xfrm>
          <a:prstGeom prst="rect">
            <a:avLst/>
          </a:prstGeom>
          <a:solidFill>
            <a:srgbClr val="0168B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9" name="Google Shape;209;p33"/>
          <p:cNvSpPr/>
          <p:nvPr/>
        </p:nvSpPr>
        <p:spPr>
          <a:xfrm>
            <a:off x="3077529" y="1608634"/>
            <a:ext cx="1103700" cy="19098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0" name="Google Shape;210;p33"/>
          <p:cNvSpPr/>
          <p:nvPr/>
        </p:nvSpPr>
        <p:spPr>
          <a:xfrm>
            <a:off x="3179236" y="1760544"/>
            <a:ext cx="1128000" cy="190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11" name="Google Shape;211;p33"/>
          <p:cNvCxnSpPr/>
          <p:nvPr/>
        </p:nvCxnSpPr>
        <p:spPr>
          <a:xfrm flipH="1" rot="10800000">
            <a:off x="1861697" y="2688938"/>
            <a:ext cx="799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33"/>
          <p:cNvCxnSpPr/>
          <p:nvPr/>
        </p:nvCxnSpPr>
        <p:spPr>
          <a:xfrm flipH="1" rot="10800000">
            <a:off x="6905972" y="2676366"/>
            <a:ext cx="799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33"/>
          <p:cNvSpPr txBox="1"/>
          <p:nvPr/>
        </p:nvSpPr>
        <p:spPr>
          <a:xfrm>
            <a:off x="2632922" y="3948581"/>
            <a:ext cx="2220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196+1 (CLS) 768- Dimensional Embeddings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7057172" y="3948581"/>
            <a:ext cx="2220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Concept Embedding for Class “Dog”</a:t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215" name="Google Shape;215;p33"/>
          <p:cNvGrpSpPr/>
          <p:nvPr/>
        </p:nvGrpSpPr>
        <p:grpSpPr>
          <a:xfrm>
            <a:off x="106613" y="1138897"/>
            <a:ext cx="1616687" cy="2745144"/>
            <a:chOff x="494100" y="1215388"/>
            <a:chExt cx="3464825" cy="5008473"/>
          </a:xfrm>
        </p:grpSpPr>
        <p:pic>
          <p:nvPicPr>
            <p:cNvPr id="216" name="Google Shape;21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4100" y="1215388"/>
              <a:ext cx="1651925" cy="241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7997" y="1887775"/>
              <a:ext cx="2089441" cy="235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19279" y="2792700"/>
              <a:ext cx="2600968" cy="212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7400" y="3985511"/>
              <a:ext cx="2491525" cy="223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5165503" y="3948581"/>
            <a:ext cx="2220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768-Dimensional Embeddings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5740631" y="1334906"/>
            <a:ext cx="302100" cy="1912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3" name="Google Shape;223;p33"/>
          <p:cNvSpPr/>
          <p:nvPr/>
        </p:nvSpPr>
        <p:spPr>
          <a:xfrm>
            <a:off x="5868356" y="1451452"/>
            <a:ext cx="302100" cy="1912800"/>
          </a:xfrm>
          <a:prstGeom prst="rect">
            <a:avLst/>
          </a:prstGeom>
          <a:solidFill>
            <a:srgbClr val="0168B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4" name="Google Shape;224;p33"/>
          <p:cNvSpPr/>
          <p:nvPr/>
        </p:nvSpPr>
        <p:spPr>
          <a:xfrm>
            <a:off x="6035475" y="1609072"/>
            <a:ext cx="302100" cy="19128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5" name="Google Shape;225;p33"/>
          <p:cNvSpPr/>
          <p:nvPr/>
        </p:nvSpPr>
        <p:spPr>
          <a:xfrm>
            <a:off x="6219038" y="1761221"/>
            <a:ext cx="302100" cy="1912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6" name="Google Shape;226;p33"/>
          <p:cNvSpPr/>
          <p:nvPr/>
        </p:nvSpPr>
        <p:spPr>
          <a:xfrm>
            <a:off x="8016356" y="1757381"/>
            <a:ext cx="302100" cy="1912800"/>
          </a:xfrm>
          <a:prstGeom prst="rect">
            <a:avLst/>
          </a:prstGeom>
          <a:solidFill>
            <a:srgbClr val="0168B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7" name="Google Shape;227;p33"/>
          <p:cNvSpPr txBox="1"/>
          <p:nvPr/>
        </p:nvSpPr>
        <p:spPr>
          <a:xfrm>
            <a:off x="4523803" y="2271831"/>
            <a:ext cx="952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average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228" name="Google Shape;228;p33"/>
          <p:cNvCxnSpPr/>
          <p:nvPr/>
        </p:nvCxnSpPr>
        <p:spPr>
          <a:xfrm flipH="1" rot="10800000">
            <a:off x="4637438" y="2676366"/>
            <a:ext cx="799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3"/>
          <p:cNvSpPr txBox="1"/>
          <p:nvPr/>
        </p:nvSpPr>
        <p:spPr>
          <a:xfrm>
            <a:off x="1781991" y="2266187"/>
            <a:ext cx="952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embed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4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4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Concept Embedding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68" y="2820187"/>
            <a:ext cx="1652700" cy="14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243" y="1099125"/>
            <a:ext cx="1104731" cy="161556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3351584" y="1382400"/>
            <a:ext cx="45954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Right now: Average over all patches</a:t>
            </a:r>
            <a:endParaRPr b="1" sz="16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Should the concept embeddings of “dog” and “golf ball” be similar, just because they often share grass in the background?</a:t>
            </a:r>
            <a:endParaRPr sz="16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⇒Idea: average only over </a:t>
            </a:r>
            <a:r>
              <a:rPr b="1" lang="de" sz="1600"/>
              <a:t>“relevant” patches</a:t>
            </a:r>
            <a:r>
              <a:rPr lang="de" sz="1600"/>
              <a:t> for a concept</a:t>
            </a:r>
            <a:endParaRPr sz="1600"/>
          </a:p>
        </p:txBody>
      </p:sp>
      <p:sp>
        <p:nvSpPr>
          <p:cNvPr id="239" name="Google Shape;239;p34"/>
          <p:cNvSpPr txBox="1"/>
          <p:nvPr/>
        </p:nvSpPr>
        <p:spPr>
          <a:xfrm>
            <a:off x="3351584" y="3995400"/>
            <a:ext cx="459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But what does “relevant” mean…?</a:t>
            </a:r>
            <a:endParaRPr sz="1600"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35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Google Shape;246;p35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/>
          </a:p>
        </p:txBody>
      </p:sp>
      <p:sp>
        <p:nvSpPr>
          <p:cNvPr id="247" name="Google Shape;247;p35"/>
          <p:cNvSpPr txBox="1"/>
          <p:nvPr/>
        </p:nvSpPr>
        <p:spPr>
          <a:xfrm>
            <a:off x="272531" y="705541"/>
            <a:ext cx="8616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Find Relevant Patches to Represent C</a:t>
            </a:r>
            <a:r>
              <a:rPr b="1" lang="de" sz="1600"/>
              <a:t>oncepts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We want to find the most relevant patches of a concept to calculate the average embedding </a:t>
            </a:r>
            <a:endParaRPr sz="1600"/>
          </a:p>
        </p:txBody>
      </p:sp>
      <p:grpSp>
        <p:nvGrpSpPr>
          <p:cNvPr id="248" name="Google Shape;248;p35"/>
          <p:cNvGrpSpPr/>
          <p:nvPr/>
        </p:nvGrpSpPr>
        <p:grpSpPr>
          <a:xfrm>
            <a:off x="1573038" y="1504954"/>
            <a:ext cx="5698971" cy="1867733"/>
            <a:chOff x="2661383" y="3659192"/>
            <a:chExt cx="6771591" cy="1789702"/>
          </a:xfrm>
        </p:grpSpPr>
        <p:grpSp>
          <p:nvGrpSpPr>
            <p:cNvPr id="249" name="Google Shape;249;p35"/>
            <p:cNvGrpSpPr/>
            <p:nvPr/>
          </p:nvGrpSpPr>
          <p:grpSpPr>
            <a:xfrm>
              <a:off x="2661383" y="3659192"/>
              <a:ext cx="6771591" cy="1789702"/>
              <a:chOff x="2710196" y="1934467"/>
              <a:chExt cx="6771591" cy="1789702"/>
            </a:xfrm>
          </p:grpSpPr>
          <p:sp>
            <p:nvSpPr>
              <p:cNvPr id="250" name="Google Shape;250;p35"/>
              <p:cNvSpPr/>
              <p:nvPr/>
            </p:nvSpPr>
            <p:spPr>
              <a:xfrm>
                <a:off x="5070591" y="1934467"/>
                <a:ext cx="2050800" cy="5901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1400">
                    <a:solidFill>
                      <a:srgbClr val="0D0D0D"/>
                    </a:solidFill>
                    <a:latin typeface="Roboto"/>
                    <a:ea typeface="Roboto"/>
                    <a:cs typeface="Roboto"/>
                    <a:sym typeface="Roboto"/>
                  </a:rPr>
                  <a:t>Patch Relevance</a:t>
                </a:r>
                <a:endParaRPr b="1" sz="1900">
                  <a:solidFill>
                    <a:srgbClr val="0D0D0D"/>
                  </a:solidFill>
                </a:endParaRPr>
              </a:p>
            </p:txBody>
          </p:sp>
          <p:sp>
            <p:nvSpPr>
              <p:cNvPr id="251" name="Google Shape;251;p35"/>
              <p:cNvSpPr/>
              <p:nvPr/>
            </p:nvSpPr>
            <p:spPr>
              <a:xfrm>
                <a:off x="7430987" y="3134068"/>
                <a:ext cx="2050800" cy="5901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Embedding</a:t>
                </a:r>
                <a:endParaRPr b="1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252" name="Google Shape;252;p35"/>
              <p:cNvSpPr/>
              <p:nvPr/>
            </p:nvSpPr>
            <p:spPr>
              <a:xfrm>
                <a:off x="2710196" y="3134068"/>
                <a:ext cx="2050800" cy="5901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Attention</a:t>
                </a:r>
                <a:endParaRPr b="1" sz="14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253" name="Google Shape;253;p35"/>
              <p:cNvCxnSpPr>
                <a:stCxn id="250" idx="2"/>
                <a:endCxn id="251" idx="0"/>
              </p:cNvCxnSpPr>
              <p:nvPr/>
            </p:nvCxnSpPr>
            <p:spPr>
              <a:xfrm flipH="1" rot="-5400000">
                <a:off x="6971391" y="1649167"/>
                <a:ext cx="609600" cy="2360400"/>
              </a:xfrm>
              <a:prstGeom prst="bentConnector3">
                <a:avLst>
                  <a:gd fmla="val 49992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35"/>
              <p:cNvCxnSpPr>
                <a:stCxn id="252" idx="0"/>
                <a:endCxn id="250" idx="2"/>
              </p:cNvCxnSpPr>
              <p:nvPr/>
            </p:nvCxnSpPr>
            <p:spPr>
              <a:xfrm rot="-5400000">
                <a:off x="4610996" y="1649069"/>
                <a:ext cx="609600" cy="2360400"/>
              </a:xfrm>
              <a:prstGeom prst="bentConnector3">
                <a:avLst>
                  <a:gd fmla="val 49992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5" name="Google Shape;255;p35"/>
              <p:cNvSpPr/>
              <p:nvPr/>
            </p:nvSpPr>
            <p:spPr>
              <a:xfrm>
                <a:off x="5070587" y="3134068"/>
                <a:ext cx="2050800" cy="590100"/>
              </a:xfrm>
              <a:prstGeom prst="roundRect">
                <a:avLst>
                  <a:gd fmla="val 50000" name="adj"/>
                </a:avLst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Gradient</a:t>
                </a:r>
                <a:endParaRPr b="1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56" name="Google Shape;256;p35"/>
            <p:cNvCxnSpPr>
              <a:stCxn id="255" idx="0"/>
            </p:cNvCxnSpPr>
            <p:nvPr/>
          </p:nvCxnSpPr>
          <p:spPr>
            <a:xfrm flipH="1" rot="5400000">
              <a:off x="5889824" y="4701444"/>
              <a:ext cx="312300" cy="24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258" name="Google Shape;258;p35"/>
          <p:cNvCxnSpPr/>
          <p:nvPr/>
        </p:nvCxnSpPr>
        <p:spPr>
          <a:xfrm>
            <a:off x="2449025" y="3379775"/>
            <a:ext cx="10200" cy="38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9" name="Google Shape;259;p35"/>
          <p:cNvGrpSpPr/>
          <p:nvPr/>
        </p:nvGrpSpPr>
        <p:grpSpPr>
          <a:xfrm>
            <a:off x="125448" y="3772331"/>
            <a:ext cx="5698971" cy="960480"/>
            <a:chOff x="2710196" y="2524469"/>
            <a:chExt cx="6771591" cy="1199700"/>
          </a:xfrm>
        </p:grpSpPr>
        <p:sp>
          <p:nvSpPr>
            <p:cNvPr id="260" name="Google Shape;260;p35"/>
            <p:cNvSpPr/>
            <p:nvPr/>
          </p:nvSpPr>
          <p:spPr>
            <a:xfrm>
              <a:off x="7430987" y="3134068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Aggregated Attention</a:t>
              </a:r>
              <a:endParaRPr b="1" sz="1400">
                <a:solidFill>
                  <a:schemeClr val="dk1"/>
                </a:solidFill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2710196" y="3134068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CLS </a:t>
              </a:r>
              <a:r>
                <a:rPr b="1" lang="de"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Attention</a:t>
              </a:r>
              <a:endParaRPr b="1" sz="1400">
                <a:solidFill>
                  <a:schemeClr val="dk1"/>
                </a:solidFill>
              </a:endParaRPr>
            </a:p>
          </p:txBody>
        </p:sp>
        <p:cxnSp>
          <p:nvCxnSpPr>
            <p:cNvPr id="262" name="Google Shape;262;p35"/>
            <p:cNvCxnSpPr>
              <a:stCxn id="263" idx="2"/>
              <a:endCxn id="260" idx="0"/>
            </p:cNvCxnSpPr>
            <p:nvPr/>
          </p:nvCxnSpPr>
          <p:spPr>
            <a:xfrm>
              <a:off x="6095987" y="2524469"/>
              <a:ext cx="2360400" cy="6096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35"/>
            <p:cNvCxnSpPr>
              <a:stCxn id="261" idx="0"/>
              <a:endCxn id="263" idx="2"/>
            </p:cNvCxnSpPr>
            <p:nvPr/>
          </p:nvCxnSpPr>
          <p:spPr>
            <a:xfrm rot="-5400000">
              <a:off x="4610996" y="1649069"/>
              <a:ext cx="609600" cy="23604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5" name="Google Shape;265;p35"/>
            <p:cNvSpPr/>
            <p:nvPr/>
          </p:nvSpPr>
          <p:spPr>
            <a:xfrm>
              <a:off x="5070587" y="3134068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Attention Rollout</a:t>
              </a:r>
              <a:endParaRPr b="1" sz="1400">
                <a:solidFill>
                  <a:schemeClr val="dk1"/>
                </a:solidFill>
              </a:endParaRPr>
            </a:p>
          </p:txBody>
        </p:sp>
      </p:grpSp>
      <p:cxnSp>
        <p:nvCxnSpPr>
          <p:cNvPr id="266" name="Google Shape;266;p35"/>
          <p:cNvCxnSpPr>
            <a:endCxn id="265" idx="0"/>
          </p:cNvCxnSpPr>
          <p:nvPr/>
        </p:nvCxnSpPr>
        <p:spPr>
          <a:xfrm flipH="1">
            <a:off x="2974930" y="3782477"/>
            <a:ext cx="900" cy="47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p36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36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highlight>
                <a:schemeClr val="lt1"/>
              </a:highlight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Attention Relevance - </a:t>
            </a:r>
            <a:r>
              <a:rPr b="1" lang="de" sz="1600">
                <a:solidFill>
                  <a:schemeClr val="dk1"/>
                </a:solidFill>
              </a:rPr>
              <a:t>CLS Attention </a:t>
            </a:r>
            <a:endParaRPr b="1" sz="1600"/>
          </a:p>
        </p:txBody>
      </p:sp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0" y="1289041"/>
            <a:ext cx="4320000" cy="34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950" y="1289050"/>
            <a:ext cx="4321650" cy="34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37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37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highlight>
                <a:schemeClr val="lt1"/>
              </a:highlight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Attention Relevance - Attention Rollout (Abnar &amp; Zuidema 2020)</a:t>
            </a:r>
            <a:endParaRPr b="1" sz="1600"/>
          </a:p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091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38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38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Attention Relevance - Aggregated Attention (layer-wise max. attention over all heads)</a:t>
            </a:r>
            <a:endParaRPr b="1" sz="1600"/>
          </a:p>
        </p:txBody>
      </p:sp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221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9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39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</a:rPr>
              <a:t>Gradient Relevance - Logits w.r.t. embedding at specific layer</a:t>
            </a:r>
            <a:endParaRPr b="1" sz="1600"/>
          </a:p>
        </p:txBody>
      </p:sp>
      <p:sp>
        <p:nvSpPr>
          <p:cNvPr id="304" name="Google Shape;304;p39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041"/>
            <a:ext cx="4320001" cy="370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052" y="1289041"/>
            <a:ext cx="3959999" cy="37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p40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40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</a:rPr>
              <a:t>Embedding Relevance - Max. of 768 absolute values in embedding vector</a:t>
            </a:r>
            <a:endParaRPr b="1" sz="1600"/>
          </a:p>
        </p:txBody>
      </p:sp>
      <p:sp>
        <p:nvSpPr>
          <p:cNvPr id="314" name="Google Shape;314;p40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608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41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41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Concept Embedding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1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324" name="Google Shape;324;p41"/>
          <p:cNvGrpSpPr/>
          <p:nvPr/>
        </p:nvGrpSpPr>
        <p:grpSpPr>
          <a:xfrm>
            <a:off x="106613" y="1138897"/>
            <a:ext cx="9171159" cy="3557284"/>
            <a:chOff x="106613" y="1138897"/>
            <a:chExt cx="9171159" cy="3557284"/>
          </a:xfrm>
        </p:grpSpPr>
        <p:sp>
          <p:nvSpPr>
            <p:cNvPr id="325" name="Google Shape;325;p41"/>
            <p:cNvSpPr/>
            <p:nvPr/>
          </p:nvSpPr>
          <p:spPr>
            <a:xfrm>
              <a:off x="2914163" y="1334906"/>
              <a:ext cx="1066500" cy="1909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6" name="Google Shape;326;p41"/>
            <p:cNvSpPr txBox="1"/>
            <p:nvPr/>
          </p:nvSpPr>
          <p:spPr>
            <a:xfrm>
              <a:off x="6792338" y="2271831"/>
              <a:ext cx="952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400">
                  <a:solidFill>
                    <a:schemeClr val="dk1"/>
                  </a:solidFill>
                </a:rPr>
                <a:t>average</a:t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41"/>
            <p:cNvSpPr txBox="1"/>
            <p:nvPr/>
          </p:nvSpPr>
          <p:spPr>
            <a:xfrm>
              <a:off x="262481" y="3948581"/>
              <a:ext cx="1510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400">
                  <a:solidFill>
                    <a:schemeClr val="dk1"/>
                  </a:solidFill>
                </a:rPr>
                <a:t>14x14 = 196 Patches</a:t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2984933" y="1451262"/>
              <a:ext cx="1103700" cy="1909800"/>
            </a:xfrm>
            <a:prstGeom prst="rect">
              <a:avLst/>
            </a:prstGeom>
            <a:solidFill>
              <a:srgbClr val="0168B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3077529" y="1608634"/>
              <a:ext cx="1103700" cy="1909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3179236" y="1760544"/>
              <a:ext cx="1128000" cy="1909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cxnSp>
          <p:nvCxnSpPr>
            <p:cNvPr id="331" name="Google Shape;331;p41"/>
            <p:cNvCxnSpPr/>
            <p:nvPr/>
          </p:nvCxnSpPr>
          <p:spPr>
            <a:xfrm flipH="1" rot="10800000">
              <a:off x="1861697" y="2688938"/>
              <a:ext cx="7998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2" name="Google Shape;332;p41"/>
            <p:cNvCxnSpPr/>
            <p:nvPr/>
          </p:nvCxnSpPr>
          <p:spPr>
            <a:xfrm flipH="1" rot="10800000">
              <a:off x="6905972" y="2676366"/>
              <a:ext cx="7998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3" name="Google Shape;333;p41"/>
            <p:cNvSpPr txBox="1"/>
            <p:nvPr/>
          </p:nvSpPr>
          <p:spPr>
            <a:xfrm>
              <a:off x="2632922" y="3948581"/>
              <a:ext cx="22206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400">
                  <a:solidFill>
                    <a:schemeClr val="dk1"/>
                  </a:solidFill>
                </a:rPr>
                <a:t>196+1 (CLS) 768- Dimensional Embeddings</a:t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334" name="Google Shape;334;p41"/>
            <p:cNvSpPr txBox="1"/>
            <p:nvPr/>
          </p:nvSpPr>
          <p:spPr>
            <a:xfrm>
              <a:off x="7057172" y="3948581"/>
              <a:ext cx="22206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400">
                  <a:solidFill>
                    <a:schemeClr val="dk1"/>
                  </a:solidFill>
                </a:rPr>
                <a:t>Concept Embedding for Class “Dog”</a:t>
              </a:r>
              <a:endParaRPr sz="1400">
                <a:solidFill>
                  <a:schemeClr val="dk1"/>
                </a:solidFill>
              </a:endParaRPr>
            </a:p>
          </p:txBody>
        </p:sp>
        <p:grpSp>
          <p:nvGrpSpPr>
            <p:cNvPr id="335" name="Google Shape;335;p41"/>
            <p:cNvGrpSpPr/>
            <p:nvPr/>
          </p:nvGrpSpPr>
          <p:grpSpPr>
            <a:xfrm>
              <a:off x="106613" y="1138897"/>
              <a:ext cx="1616687" cy="2745144"/>
              <a:chOff x="494100" y="1215388"/>
              <a:chExt cx="3464825" cy="5008473"/>
            </a:xfrm>
          </p:grpSpPr>
          <p:pic>
            <p:nvPicPr>
              <p:cNvPr id="336" name="Google Shape;336;p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4100" y="1215388"/>
                <a:ext cx="1651925" cy="2415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4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7997" y="1887775"/>
                <a:ext cx="2089441" cy="2350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Google Shape;338;p4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9279" y="2792700"/>
                <a:ext cx="2600968" cy="21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Google Shape;339;p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67400" y="3985511"/>
                <a:ext cx="2491525" cy="2238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0" name="Google Shape;340;p41"/>
            <p:cNvSpPr txBox="1"/>
            <p:nvPr/>
          </p:nvSpPr>
          <p:spPr>
            <a:xfrm>
              <a:off x="5165503" y="3948581"/>
              <a:ext cx="22206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400">
                  <a:solidFill>
                    <a:schemeClr val="dk1"/>
                  </a:solidFill>
                </a:rPr>
                <a:t>768-Dimensional Embeddings</a:t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5740631" y="1334906"/>
              <a:ext cx="302100" cy="1912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5868356" y="1451452"/>
              <a:ext cx="302100" cy="1912800"/>
            </a:xfrm>
            <a:prstGeom prst="rect">
              <a:avLst/>
            </a:prstGeom>
            <a:solidFill>
              <a:srgbClr val="0168B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6035475" y="1609072"/>
              <a:ext cx="302100" cy="1912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6219038" y="1761221"/>
              <a:ext cx="302100" cy="1912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8016356" y="1757381"/>
              <a:ext cx="302100" cy="1912800"/>
            </a:xfrm>
            <a:prstGeom prst="rect">
              <a:avLst/>
            </a:prstGeom>
            <a:solidFill>
              <a:srgbClr val="0168B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6" name="Google Shape;346;p41"/>
            <p:cNvSpPr txBox="1"/>
            <p:nvPr/>
          </p:nvSpPr>
          <p:spPr>
            <a:xfrm>
              <a:off x="4523803" y="2271831"/>
              <a:ext cx="952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400">
                  <a:solidFill>
                    <a:schemeClr val="dk1"/>
                  </a:solidFill>
                </a:rPr>
                <a:t>top-k &amp; </a:t>
              </a:r>
              <a:endParaRPr sz="1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400">
                  <a:solidFill>
                    <a:schemeClr val="dk1"/>
                  </a:solidFill>
                </a:rPr>
                <a:t>average</a:t>
              </a:r>
              <a:endParaRPr sz="1400">
                <a:solidFill>
                  <a:schemeClr val="dk1"/>
                </a:solidFill>
              </a:endParaRPr>
            </a:p>
          </p:txBody>
        </p:sp>
        <p:cxnSp>
          <p:nvCxnSpPr>
            <p:cNvPr id="347" name="Google Shape;347;p41"/>
            <p:cNvCxnSpPr/>
            <p:nvPr/>
          </p:nvCxnSpPr>
          <p:spPr>
            <a:xfrm flipH="1" rot="10800000">
              <a:off x="4637438" y="2676366"/>
              <a:ext cx="7998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8" name="Google Shape;348;p41"/>
            <p:cNvSpPr txBox="1"/>
            <p:nvPr/>
          </p:nvSpPr>
          <p:spPr>
            <a:xfrm>
              <a:off x="1781991" y="2266187"/>
              <a:ext cx="952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400">
                  <a:solidFill>
                    <a:schemeClr val="dk1"/>
                  </a:solidFill>
                </a:rPr>
                <a:t>embed</a:t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3247625" y="1693925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3616519" y="1693950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3432084" y="1693950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4126978" y="1693950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3" name="Google Shape;353;p41"/>
            <p:cNvSpPr txBox="1"/>
            <p:nvPr/>
          </p:nvSpPr>
          <p:spPr>
            <a:xfrm>
              <a:off x="4271775" y="1451450"/>
              <a:ext cx="11280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400">
                  <a:solidFill>
                    <a:srgbClr val="FF0000"/>
                  </a:solidFill>
                </a:rPr>
                <a:t>relevance</a:t>
              </a:r>
              <a:endParaRPr b="1" sz="1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42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How Many Patches do we Select?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2"/>
          <p:cNvSpPr txBox="1"/>
          <p:nvPr/>
        </p:nvSpPr>
        <p:spPr>
          <a:xfrm>
            <a:off x="272525" y="705550"/>
            <a:ext cx="6492300" cy="4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/>
              <a:t>Motivation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Select as </a:t>
            </a:r>
            <a:r>
              <a:rPr i="1" lang="de" sz="1600"/>
              <a:t>many </a:t>
            </a:r>
            <a:r>
              <a:rPr lang="de" sz="1600"/>
              <a:t>patches as needed to capture the relevant pixel information concerning the concept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Select as </a:t>
            </a:r>
            <a:r>
              <a:rPr i="1" lang="de" sz="1600"/>
              <a:t>little </a:t>
            </a:r>
            <a:r>
              <a:rPr lang="de" sz="1600"/>
              <a:t>patches possible to not include unrelated information concerning the concept, e.g. background information.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/>
              <a:t>Occlusion Experiment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Predict classes of all 20 images for 10 concepts → obtain top-k most relevant patches for different relevance approaches and     </a:t>
            </a:r>
            <a:r>
              <a:rPr lang="de" sz="1600">
                <a:solidFill>
                  <a:schemeClr val="dk1"/>
                </a:solidFill>
              </a:rPr>
              <a:t>k </a:t>
            </a:r>
            <a:r>
              <a:rPr lang="de" sz="1600">
                <a:solidFill>
                  <a:srgbClr val="444746"/>
                </a:solidFill>
              </a:rPr>
              <a:t>∈</a:t>
            </a:r>
            <a:r>
              <a:rPr lang="de" sz="1600">
                <a:solidFill>
                  <a:schemeClr val="dk1"/>
                </a:solidFill>
              </a:rPr>
              <a:t> {1,2,4,8,16,32,64,128,196</a:t>
            </a:r>
            <a:r>
              <a:rPr lang="de" sz="1600">
                <a:solidFill>
                  <a:schemeClr val="dk1"/>
                </a:solidFill>
              </a:rPr>
              <a:t>}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For each k → </a:t>
            </a:r>
            <a:r>
              <a:rPr b="1" lang="de" sz="1600"/>
              <a:t>mask </a:t>
            </a:r>
            <a:r>
              <a:rPr lang="de" sz="1600"/>
              <a:t>original images → insert into ViT for predictions → track accuracy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1" name="Google Shape;361;p42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865" y="716070"/>
            <a:ext cx="1465153" cy="140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875" y="2196375"/>
            <a:ext cx="1465150" cy="1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875" y="3676675"/>
            <a:ext cx="1465150" cy="1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2"/>
          <p:cNvSpPr txBox="1"/>
          <p:nvPr/>
        </p:nvSpPr>
        <p:spPr>
          <a:xfrm>
            <a:off x="8356025" y="1237900"/>
            <a:ext cx="9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k=16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(rollout)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8365200" y="4136250"/>
            <a:ext cx="9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k=64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chemeClr val="dk1"/>
                </a:solidFill>
              </a:rPr>
              <a:t>(rollout)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67" name="Google Shape;367;p42"/>
          <p:cNvSpPr txBox="1"/>
          <p:nvPr/>
        </p:nvSpPr>
        <p:spPr>
          <a:xfrm>
            <a:off x="8373775" y="2699575"/>
            <a:ext cx="9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k=32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chemeClr val="dk1"/>
                </a:solidFill>
              </a:rPr>
              <a:t>(rollout)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5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5"/>
          <p:cNvSpPr txBox="1"/>
          <p:nvPr/>
        </p:nvSpPr>
        <p:spPr>
          <a:xfrm>
            <a:off x="419275" y="819850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8" name="Google Shape;118;p25"/>
          <p:cNvSpPr txBox="1"/>
          <p:nvPr>
            <p:ph idx="4294967295" type="body"/>
          </p:nvPr>
        </p:nvSpPr>
        <p:spPr>
          <a:xfrm>
            <a:off x="438140" y="2263954"/>
            <a:ext cx="8267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     </a:t>
            </a:r>
            <a:r>
              <a:rPr lang="de" sz="2000"/>
              <a:t>Introduction &amp; Motivation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3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p43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How Many Patches do we Select?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3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75" name="Google Shape;375;p43"/>
          <p:cNvSpPr txBox="1"/>
          <p:nvPr/>
        </p:nvSpPr>
        <p:spPr>
          <a:xfrm>
            <a:off x="7173550" y="2670150"/>
            <a:ext cx="1971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</a:rPr>
              <a:t>⇒ Select k = 50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000" y="895875"/>
            <a:ext cx="592455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44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2" name="Google Shape;382;p44"/>
          <p:cNvSpPr txBox="1"/>
          <p:nvPr/>
        </p:nvSpPr>
        <p:spPr>
          <a:xfrm>
            <a:off x="419275" y="819850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83" name="Google Shape;383;p44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84" name="Google Shape;384;p44"/>
          <p:cNvSpPr txBox="1"/>
          <p:nvPr>
            <p:ph idx="4294967295" type="body"/>
          </p:nvPr>
        </p:nvSpPr>
        <p:spPr>
          <a:xfrm>
            <a:off x="285740" y="2263954"/>
            <a:ext cx="8267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Experiments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45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45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  <a:highlight>
                  <a:schemeClr val="lt1"/>
                </a:highlight>
              </a:rPr>
              <a:t>Concept Embedding</a:t>
            </a:r>
            <a:endParaRPr b="1" sz="2300"/>
          </a:p>
        </p:txBody>
      </p:sp>
      <p:sp>
        <p:nvSpPr>
          <p:cNvPr id="391" name="Google Shape;391;p45"/>
          <p:cNvSpPr txBox="1"/>
          <p:nvPr/>
        </p:nvSpPr>
        <p:spPr>
          <a:xfrm>
            <a:off x="272531" y="765991"/>
            <a:ext cx="8616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</a:rPr>
              <a:t>We have found average embeddings representing concepts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" sz="1600">
                <a:solidFill>
                  <a:schemeClr val="dk1"/>
                </a:solidFill>
              </a:rPr>
              <a:t>⇒ Can we use those to compare concepts? Do similar concepts share similar embeddings?</a:t>
            </a:r>
            <a:endParaRPr b="1" sz="1600">
              <a:solidFill>
                <a:schemeClr val="dk1"/>
              </a:solidFill>
            </a:endParaRPr>
          </a:p>
        </p:txBody>
      </p:sp>
      <p:grpSp>
        <p:nvGrpSpPr>
          <p:cNvPr id="392" name="Google Shape;392;p45"/>
          <p:cNvGrpSpPr/>
          <p:nvPr/>
        </p:nvGrpSpPr>
        <p:grpSpPr>
          <a:xfrm>
            <a:off x="3166313" y="1697081"/>
            <a:ext cx="2589300" cy="2475675"/>
            <a:chOff x="10721500" y="3964825"/>
            <a:chExt cx="3452400" cy="3300900"/>
          </a:xfrm>
        </p:grpSpPr>
        <p:sp>
          <p:nvSpPr>
            <p:cNvPr id="393" name="Google Shape;393;p45"/>
            <p:cNvSpPr/>
            <p:nvPr/>
          </p:nvSpPr>
          <p:spPr>
            <a:xfrm>
              <a:off x="10721500" y="3964825"/>
              <a:ext cx="3452400" cy="3300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94" name="Google Shape;394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95275" y="5902236"/>
              <a:ext cx="1512750" cy="1149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87400" y="5930601"/>
              <a:ext cx="1437999" cy="1092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87402" y="4699470"/>
              <a:ext cx="1438001" cy="1090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532650" y="4695162"/>
              <a:ext cx="1438001" cy="1090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45"/>
            <p:cNvSpPr txBox="1"/>
            <p:nvPr/>
          </p:nvSpPr>
          <p:spPr>
            <a:xfrm>
              <a:off x="11294050" y="4009038"/>
              <a:ext cx="26034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dk1"/>
                  </a:solidFill>
                </a:rPr>
                <a:t>Concept “Truck”</a:t>
              </a:r>
              <a:endParaRPr b="1" sz="1600">
                <a:solidFill>
                  <a:schemeClr val="dk1"/>
                </a:solidFill>
              </a:endParaRPr>
            </a:p>
          </p:txBody>
        </p:sp>
      </p:grpSp>
      <p:grpSp>
        <p:nvGrpSpPr>
          <p:cNvPr id="399" name="Google Shape;399;p45"/>
          <p:cNvGrpSpPr/>
          <p:nvPr/>
        </p:nvGrpSpPr>
        <p:grpSpPr>
          <a:xfrm>
            <a:off x="6069056" y="1697081"/>
            <a:ext cx="2589300" cy="2475675"/>
            <a:chOff x="10249075" y="390000"/>
            <a:chExt cx="3452400" cy="3300900"/>
          </a:xfrm>
        </p:grpSpPr>
        <p:sp>
          <p:nvSpPr>
            <p:cNvPr id="400" name="Google Shape;400;p45"/>
            <p:cNvSpPr/>
            <p:nvPr/>
          </p:nvSpPr>
          <p:spPr>
            <a:xfrm>
              <a:off x="10249075" y="390000"/>
              <a:ext cx="3452400" cy="3300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01" name="Google Shape;401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354000" y="2428425"/>
              <a:ext cx="1504661" cy="102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032457" y="2392825"/>
              <a:ext cx="1363794" cy="106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962025" y="1103788"/>
              <a:ext cx="1504650" cy="1138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354000" y="1119375"/>
              <a:ext cx="1504650" cy="1143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45"/>
            <p:cNvSpPr txBox="1"/>
            <p:nvPr/>
          </p:nvSpPr>
          <p:spPr>
            <a:xfrm>
              <a:off x="10871725" y="444975"/>
              <a:ext cx="2207100" cy="5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dk1"/>
                  </a:solidFill>
                </a:rPr>
                <a:t>Concept “Fish”</a:t>
              </a:r>
              <a:endParaRPr b="1" sz="1600">
                <a:solidFill>
                  <a:schemeClr val="dk1"/>
                </a:solidFill>
              </a:endParaRPr>
            </a:p>
          </p:txBody>
        </p:sp>
      </p:grpSp>
      <p:grpSp>
        <p:nvGrpSpPr>
          <p:cNvPr id="406" name="Google Shape;406;p45"/>
          <p:cNvGrpSpPr/>
          <p:nvPr/>
        </p:nvGrpSpPr>
        <p:grpSpPr>
          <a:xfrm>
            <a:off x="263588" y="1697081"/>
            <a:ext cx="2589300" cy="2475675"/>
            <a:chOff x="952675" y="2683050"/>
            <a:chExt cx="3452400" cy="3300900"/>
          </a:xfrm>
        </p:grpSpPr>
        <p:sp>
          <p:nvSpPr>
            <p:cNvPr id="407" name="Google Shape;407;p45"/>
            <p:cNvSpPr/>
            <p:nvPr/>
          </p:nvSpPr>
          <p:spPr>
            <a:xfrm>
              <a:off x="952675" y="2683050"/>
              <a:ext cx="3452400" cy="3300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08" name="Google Shape;408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28001" y="3296875"/>
              <a:ext cx="840252" cy="122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49525" y="3296876"/>
              <a:ext cx="1503598" cy="1229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250254" y="4695152"/>
              <a:ext cx="1302150" cy="117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4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993212" y="4656155"/>
              <a:ext cx="1109824" cy="1248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45"/>
            <p:cNvSpPr txBox="1"/>
            <p:nvPr/>
          </p:nvSpPr>
          <p:spPr>
            <a:xfrm>
              <a:off x="1575325" y="2731650"/>
              <a:ext cx="2207100" cy="5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dk1"/>
                  </a:solidFill>
                </a:rPr>
                <a:t>Concept “Dog”</a:t>
              </a:r>
              <a:endParaRPr b="1" sz="1600">
                <a:solidFill>
                  <a:schemeClr val="dk1"/>
                </a:solidFill>
              </a:endParaRPr>
            </a:p>
          </p:txBody>
        </p:sp>
      </p:grpSp>
      <p:sp>
        <p:nvSpPr>
          <p:cNvPr id="413" name="Google Shape;413;p45"/>
          <p:cNvSpPr txBox="1"/>
          <p:nvPr/>
        </p:nvSpPr>
        <p:spPr>
          <a:xfrm>
            <a:off x="272525" y="4341900"/>
            <a:ext cx="8868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Is distance(c(dog),c(fish)) &lt; distance(c(dog),c(truck))?  	  ⇒ What kind of </a:t>
            </a:r>
            <a:r>
              <a:rPr b="1" lang="de" sz="1600">
                <a:solidFill>
                  <a:schemeClr val="dk1"/>
                </a:solidFill>
              </a:rPr>
              <a:t>metric </a:t>
            </a:r>
            <a:r>
              <a:rPr lang="de" sz="1600">
                <a:solidFill>
                  <a:schemeClr val="dk1"/>
                </a:solidFill>
              </a:rPr>
              <a:t>can we use?				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14" name="Google Shape;414;p45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46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46"/>
          <p:cNvSpPr txBox="1"/>
          <p:nvPr/>
        </p:nvSpPr>
        <p:spPr>
          <a:xfrm>
            <a:off x="125458" y="31631"/>
            <a:ext cx="427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Experiments</a:t>
            </a:r>
            <a:endParaRPr b="1" sz="2300"/>
          </a:p>
        </p:txBody>
      </p:sp>
      <p:grpSp>
        <p:nvGrpSpPr>
          <p:cNvPr id="421" name="Google Shape;421;p46"/>
          <p:cNvGrpSpPr/>
          <p:nvPr/>
        </p:nvGrpSpPr>
        <p:grpSpPr>
          <a:xfrm>
            <a:off x="594810" y="993782"/>
            <a:ext cx="7905312" cy="2556410"/>
            <a:chOff x="2427292" y="1934467"/>
            <a:chExt cx="7337398" cy="1789702"/>
          </a:xfrm>
        </p:grpSpPr>
        <p:sp>
          <p:nvSpPr>
            <p:cNvPr id="422" name="Google Shape;422;p46"/>
            <p:cNvSpPr/>
            <p:nvPr/>
          </p:nvSpPr>
          <p:spPr>
            <a:xfrm>
              <a:off x="5070591" y="1934467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Distance / Similarity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7713890" y="3134068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Dot Product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2427292" y="3134068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SSE</a:t>
              </a:r>
              <a:endParaRPr b="1" sz="1600">
                <a:solidFill>
                  <a:schemeClr val="dk1"/>
                </a:solidFill>
              </a:endParaRPr>
            </a:p>
          </p:txBody>
        </p:sp>
        <p:cxnSp>
          <p:nvCxnSpPr>
            <p:cNvPr id="425" name="Google Shape;425;p46"/>
            <p:cNvCxnSpPr>
              <a:stCxn id="422" idx="2"/>
              <a:endCxn id="423" idx="0"/>
            </p:cNvCxnSpPr>
            <p:nvPr/>
          </p:nvCxnSpPr>
          <p:spPr>
            <a:xfrm flipH="1" rot="-5400000">
              <a:off x="7112841" y="1507717"/>
              <a:ext cx="609600" cy="2643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46"/>
            <p:cNvCxnSpPr>
              <a:stCxn id="424" idx="0"/>
              <a:endCxn id="422" idx="2"/>
            </p:cNvCxnSpPr>
            <p:nvPr/>
          </p:nvCxnSpPr>
          <p:spPr>
            <a:xfrm rot="-5400000">
              <a:off x="4469542" y="1507619"/>
              <a:ext cx="609600" cy="2643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7" name="Google Shape;427;p46"/>
            <p:cNvSpPr/>
            <p:nvPr/>
          </p:nvSpPr>
          <p:spPr>
            <a:xfrm>
              <a:off x="5070587" y="3134068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Cosine Similarity</a:t>
              </a:r>
              <a:endParaRPr b="1" sz="1600">
                <a:solidFill>
                  <a:schemeClr val="dk1"/>
                </a:solidFill>
              </a:endParaRPr>
            </a:p>
          </p:txBody>
        </p:sp>
      </p:grpSp>
      <p:cxnSp>
        <p:nvCxnSpPr>
          <p:cNvPr id="428" name="Google Shape;428;p46"/>
          <p:cNvCxnSpPr>
            <a:endCxn id="427" idx="0"/>
          </p:cNvCxnSpPr>
          <p:nvPr/>
        </p:nvCxnSpPr>
        <p:spPr>
          <a:xfrm flipH="1">
            <a:off x="4547461" y="2197893"/>
            <a:ext cx="4200" cy="50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46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13" y="3706900"/>
            <a:ext cx="2504187" cy="6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400" y="3679800"/>
            <a:ext cx="2447275" cy="6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700" y="3786600"/>
            <a:ext cx="1820025" cy="3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 txBox="1"/>
          <p:nvPr/>
        </p:nvSpPr>
        <p:spPr>
          <a:xfrm>
            <a:off x="429225" y="4519975"/>
            <a:ext cx="714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where x, y are two 768-dimensional concept embeddings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47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47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7"/>
          <p:cNvSpPr txBox="1"/>
          <p:nvPr/>
        </p:nvSpPr>
        <p:spPr>
          <a:xfrm>
            <a:off x="272526" y="629350"/>
            <a:ext cx="684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600"/>
              <a:t>Comparison of Concept Embeddings for “Dog” and “Fish”</a:t>
            </a:r>
            <a:endParaRPr sz="1600"/>
          </a:p>
        </p:txBody>
      </p:sp>
      <p:sp>
        <p:nvSpPr>
          <p:cNvPr id="441" name="Google Shape;441;p47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42" name="Google Shape;442;p47"/>
          <p:cNvSpPr txBox="1"/>
          <p:nvPr/>
        </p:nvSpPr>
        <p:spPr>
          <a:xfrm>
            <a:off x="6495500" y="4842075"/>
            <a:ext cx="24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(Y-Axis for Dot Product clipped to 1000)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443" name="Google Shape;4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50" y="1079777"/>
            <a:ext cx="8594698" cy="379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8" name="Google Shape;448;p48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9" name="Google Shape;449;p48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8"/>
          <p:cNvSpPr txBox="1"/>
          <p:nvPr/>
        </p:nvSpPr>
        <p:spPr>
          <a:xfrm>
            <a:off x="272526" y="629350"/>
            <a:ext cx="684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600"/>
              <a:t>Scaling of Distances</a:t>
            </a:r>
            <a:endParaRPr sz="1600"/>
          </a:p>
        </p:txBody>
      </p:sp>
      <p:sp>
        <p:nvSpPr>
          <p:cNvPr id="451" name="Google Shape;451;p48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52" name="Google Shape;4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850" y="1330475"/>
            <a:ext cx="4374750" cy="29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 txBox="1"/>
          <p:nvPr/>
        </p:nvSpPr>
        <p:spPr>
          <a:xfrm>
            <a:off x="272525" y="4341900"/>
            <a:ext cx="8868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⇒ Scale calculated distances/similarities (not for Cosine): divide by squared scale</a:t>
            </a:r>
            <a:r>
              <a:rPr lang="de" sz="1600">
                <a:solidFill>
                  <a:schemeClr val="dk1"/>
                </a:solidFill>
              </a:rPr>
              <a:t>					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5" y="1330465"/>
            <a:ext cx="432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49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0" name="Google Shape;460;p49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272526" y="629350"/>
            <a:ext cx="684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600"/>
              <a:t>Comparison of Concept Embeddings for “Dog” and “Fish” - Scaled</a:t>
            </a:r>
            <a:endParaRPr sz="1600"/>
          </a:p>
        </p:txBody>
      </p:sp>
      <p:sp>
        <p:nvSpPr>
          <p:cNvPr id="462" name="Google Shape;462;p49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63" name="Google Shape;463;p49"/>
          <p:cNvSpPr txBox="1"/>
          <p:nvPr/>
        </p:nvSpPr>
        <p:spPr>
          <a:xfrm>
            <a:off x="6495500" y="4842075"/>
            <a:ext cx="24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(Y-Axis for Dot Product clipped to 1)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464" name="Google Shape;4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26" y="1119375"/>
            <a:ext cx="8441629" cy="37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50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50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 txBox="1"/>
          <p:nvPr/>
        </p:nvSpPr>
        <p:spPr>
          <a:xfrm>
            <a:off x="272525" y="705550"/>
            <a:ext cx="874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600"/>
              <a:t>Comparison of Concept Embeddings for “Dog” and “Fish” - Scaled</a:t>
            </a:r>
            <a:endParaRPr sz="1600"/>
          </a:p>
        </p:txBody>
      </p:sp>
      <p:sp>
        <p:nvSpPr>
          <p:cNvPr id="472" name="Google Shape;472;p50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73" name="Google Shape;473;p50"/>
          <p:cNvSpPr/>
          <p:nvPr/>
        </p:nvSpPr>
        <p:spPr>
          <a:xfrm>
            <a:off x="682863" y="1770075"/>
            <a:ext cx="3571800" cy="2250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I</a:t>
            </a:r>
            <a:r>
              <a:rPr b="1" lang="de" sz="1600"/>
              <a:t>ncreasing</a:t>
            </a:r>
            <a:r>
              <a:rPr b="1" lang="de" sz="1600"/>
              <a:t> distinguishability of concept embeddings</a:t>
            </a:r>
            <a:endParaRPr b="1" sz="1600"/>
          </a:p>
        </p:txBody>
      </p:sp>
      <p:sp>
        <p:nvSpPr>
          <p:cNvPr id="474" name="Google Shape;474;p50"/>
          <p:cNvSpPr/>
          <p:nvPr/>
        </p:nvSpPr>
        <p:spPr>
          <a:xfrm>
            <a:off x="4889338" y="1770075"/>
            <a:ext cx="3571800" cy="2250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Better distinguishability of concept embeddings of some patch selection methods</a:t>
            </a:r>
            <a:endParaRPr b="1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" name="Google Shape;479;p51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0" name="Google Shape;480;p51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1"/>
          <p:cNvSpPr txBox="1"/>
          <p:nvPr/>
        </p:nvSpPr>
        <p:spPr>
          <a:xfrm>
            <a:off x="83825" y="629350"/>
            <a:ext cx="8937300" cy="4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/>
              <a:t>Why is Using Dot Product not Working as Expected?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Scaling works for SSE but not for Dot Product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Only difference between Cosine &amp; Dot Product: scaling → should behave similarly?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 u="sng"/>
              <a:t>Cosine Similarity</a:t>
            </a:r>
            <a:r>
              <a:rPr lang="de" sz="1600"/>
              <a:t>:                                                     </a:t>
            </a:r>
            <a:r>
              <a:rPr lang="de" sz="1600" u="sng"/>
              <a:t>Dot Product:</a:t>
            </a:r>
            <a:endParaRPr sz="1600" u="sng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Scaling in cosine and our scaling factor only lead to comparable results, if there is not much variation in the norm of the vectors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de" sz="1600"/>
              <a:t>BUT</a:t>
            </a:r>
            <a:r>
              <a:rPr lang="de" sz="1600"/>
              <a:t>: ViTs use only a handful of embeddings to which they assign comparatively high values to store information (Darcet et al. 2024)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→ high variance in the norms of the embeddings → divergent behavior of Dot Product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600"/>
              <a:t>⇒ Avoid using Dot Product in our further experiments</a:t>
            </a:r>
            <a:endParaRPr sz="1600"/>
          </a:p>
        </p:txBody>
      </p:sp>
      <p:sp>
        <p:nvSpPr>
          <p:cNvPr id="482" name="Google Shape;482;p51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descr="{&quot;font&quot;:{&quot;family&quot;:&quot;Arial&quot;,&quot;color&quot;:&quot;#000000&quot;,&quot;size&quot;:16},&quot;backgroundColor&quot;:&quot;#FFFFFF&quot;,&quot;type&quot;:&quot;$$&quot;,&quot;backgroundColorModified&quot;:false,&quot;code&quot;:&quot;$$sim\\left(x,y\\right)\\,=\\,\\frac{x\\cdot y}{\\left|\\left|x\\right|\\right|\\,\\cdot\\,\\left|\\left|y\\right|\\right|}$$&quot;,&quot;id&quot;:&quot;1&quot;,&quot;aid&quot;:null,&quot;ts&quot;:1727255225941,&quot;cs&quot;:&quot;rqZZSWdmnZZ812LT6b5jfg==&quot;,&quot;size&quot;:{&quot;width&quot;:261,&quot;height&quot;:52}}" id="483" name="Google Shape;4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50" y="2225350"/>
            <a:ext cx="24860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&quot;:&quot;#FFFFFF&quot;,&quot;backgroundColorModified&quot;:false,&quot;id&quot;:&quot;2&quot;,&quot;aid&quot;:null,&quot;font&quot;:{&quot;color&quot;:&quot;#000000&quot;,&quot;size&quot;:16,&quot;family&quot;:&quot;Arial&quot;},&quot;code&quot;:&quot;$$sim\\left(x,y\\right)\\,=\\,\\,x\\cdot y$$&quot;,&quot;ts&quot;:1727255281013,&quot;cs&quot;:&quot;U2jqoOpcOM3aIJ6wux9vOg==&quot;,&quot;size&quot;:{&quot;width&quot;:193,&quot;height&quot;:25.166666666666668}}" id="484" name="Google Shape;4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25" y="2283125"/>
            <a:ext cx="1838325" cy="23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p52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p52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2"/>
          <p:cNvSpPr txBox="1"/>
          <p:nvPr/>
        </p:nvSpPr>
        <p:spPr>
          <a:xfrm>
            <a:off x="272525" y="7055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What are the “best” combinations of metric and patch selection approach?</a:t>
            </a:r>
            <a:endParaRPr sz="1700"/>
          </a:p>
        </p:txBody>
      </p:sp>
      <p:sp>
        <p:nvSpPr>
          <p:cNvPr id="492" name="Google Shape;492;p52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93" name="Google Shape;493;p52"/>
          <p:cNvSpPr txBox="1"/>
          <p:nvPr/>
        </p:nvSpPr>
        <p:spPr>
          <a:xfrm>
            <a:off x="296825" y="1153250"/>
            <a:ext cx="864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Two types of concept </a:t>
            </a:r>
            <a:r>
              <a:rPr lang="de" sz="1500">
                <a:solidFill>
                  <a:schemeClr val="dk1"/>
                </a:solidFill>
              </a:rPr>
              <a:t>metrics </a:t>
            </a:r>
            <a:r>
              <a:rPr lang="de" sz="1500">
                <a:solidFill>
                  <a:schemeClr val="dk1"/>
                </a:solidFill>
              </a:rPr>
              <a:t>are calculated: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de" sz="1500">
                <a:solidFill>
                  <a:schemeClr val="dk1"/>
                </a:solidFill>
              </a:rPr>
              <a:t>between-concept</a:t>
            </a:r>
            <a:r>
              <a:rPr lang="de" sz="1500">
                <a:solidFill>
                  <a:schemeClr val="dk1"/>
                </a:solidFill>
              </a:rPr>
              <a:t> metrics: for all combinations of concept pairs → calculate SSE &amp; Cosine Similarity using concept embeddings →  average over all layers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de" sz="1500">
                <a:solidFill>
                  <a:schemeClr val="dk1"/>
                </a:solidFill>
              </a:rPr>
              <a:t>within-concept</a:t>
            </a:r>
            <a:r>
              <a:rPr lang="de" sz="1500">
                <a:solidFill>
                  <a:schemeClr val="dk1"/>
                </a:solidFill>
              </a:rPr>
              <a:t> metrics: for each concept → for all combinations of image pairs → calculate SSE &amp; Cosine Similarity using image embeddings →  average over all layers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494" name="Google Shape;494;p52"/>
          <p:cNvGrpSpPr/>
          <p:nvPr/>
        </p:nvGrpSpPr>
        <p:grpSpPr>
          <a:xfrm>
            <a:off x="853353" y="2649172"/>
            <a:ext cx="7535024" cy="2436384"/>
            <a:chOff x="106613" y="1138897"/>
            <a:chExt cx="9171159" cy="3557284"/>
          </a:xfrm>
        </p:grpSpPr>
        <p:sp>
          <p:nvSpPr>
            <p:cNvPr id="495" name="Google Shape;495;p52"/>
            <p:cNvSpPr/>
            <p:nvPr/>
          </p:nvSpPr>
          <p:spPr>
            <a:xfrm>
              <a:off x="2914163" y="1334906"/>
              <a:ext cx="1066500" cy="1909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" name="Google Shape;496;p52"/>
            <p:cNvSpPr txBox="1"/>
            <p:nvPr/>
          </p:nvSpPr>
          <p:spPr>
            <a:xfrm>
              <a:off x="6792338" y="2271831"/>
              <a:ext cx="952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average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497" name="Google Shape;497;p52"/>
            <p:cNvSpPr txBox="1"/>
            <p:nvPr/>
          </p:nvSpPr>
          <p:spPr>
            <a:xfrm>
              <a:off x="262481" y="3948581"/>
              <a:ext cx="1510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14x14 = 196 Patches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2984933" y="1451262"/>
              <a:ext cx="1103700" cy="1909800"/>
            </a:xfrm>
            <a:prstGeom prst="rect">
              <a:avLst/>
            </a:prstGeom>
            <a:solidFill>
              <a:srgbClr val="0168B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3077529" y="1608634"/>
              <a:ext cx="1103700" cy="1909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3179236" y="1760544"/>
              <a:ext cx="1128000" cy="1909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cxnSp>
          <p:nvCxnSpPr>
            <p:cNvPr id="501" name="Google Shape;501;p52"/>
            <p:cNvCxnSpPr/>
            <p:nvPr/>
          </p:nvCxnSpPr>
          <p:spPr>
            <a:xfrm flipH="1" rot="10800000">
              <a:off x="1861697" y="2688938"/>
              <a:ext cx="7998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2" name="Google Shape;502;p52"/>
            <p:cNvCxnSpPr/>
            <p:nvPr/>
          </p:nvCxnSpPr>
          <p:spPr>
            <a:xfrm flipH="1" rot="10800000">
              <a:off x="6905972" y="2676366"/>
              <a:ext cx="7998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3" name="Google Shape;503;p52"/>
            <p:cNvSpPr txBox="1"/>
            <p:nvPr/>
          </p:nvSpPr>
          <p:spPr>
            <a:xfrm>
              <a:off x="2632922" y="3948581"/>
              <a:ext cx="22206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196+1 (CLS) 768- Dimensional Embeddings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52"/>
            <p:cNvSpPr txBox="1"/>
            <p:nvPr/>
          </p:nvSpPr>
          <p:spPr>
            <a:xfrm>
              <a:off x="7057172" y="3948581"/>
              <a:ext cx="22206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Concept Embedding 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for Class “Dog”</a:t>
              </a:r>
              <a:endParaRPr sz="1000">
                <a:solidFill>
                  <a:schemeClr val="dk1"/>
                </a:solidFill>
              </a:endParaRPr>
            </a:p>
          </p:txBody>
        </p:sp>
        <p:grpSp>
          <p:nvGrpSpPr>
            <p:cNvPr id="505" name="Google Shape;505;p52"/>
            <p:cNvGrpSpPr/>
            <p:nvPr/>
          </p:nvGrpSpPr>
          <p:grpSpPr>
            <a:xfrm>
              <a:off x="106613" y="1138897"/>
              <a:ext cx="1616687" cy="2745144"/>
              <a:chOff x="494100" y="1215388"/>
              <a:chExt cx="3464825" cy="5008473"/>
            </a:xfrm>
          </p:grpSpPr>
          <p:pic>
            <p:nvPicPr>
              <p:cNvPr id="506" name="Google Shape;506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4100" y="1215388"/>
                <a:ext cx="1651925" cy="2415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7997" y="1887775"/>
                <a:ext cx="2089441" cy="2350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9279" y="2792700"/>
                <a:ext cx="2600968" cy="21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Google Shape;509;p5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67400" y="3985511"/>
                <a:ext cx="2491525" cy="2238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0" name="Google Shape;510;p52"/>
            <p:cNvSpPr txBox="1"/>
            <p:nvPr/>
          </p:nvSpPr>
          <p:spPr>
            <a:xfrm>
              <a:off x="5165503" y="3948581"/>
              <a:ext cx="22206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768-Dimensional 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Image Embeddings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5740631" y="1334906"/>
              <a:ext cx="302100" cy="1912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5868356" y="1451452"/>
              <a:ext cx="302100" cy="1912800"/>
            </a:xfrm>
            <a:prstGeom prst="rect">
              <a:avLst/>
            </a:prstGeom>
            <a:solidFill>
              <a:srgbClr val="0168B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6035475" y="1609072"/>
              <a:ext cx="302100" cy="1912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6219038" y="1761221"/>
              <a:ext cx="302100" cy="1912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8016356" y="1757381"/>
              <a:ext cx="302100" cy="1912800"/>
            </a:xfrm>
            <a:prstGeom prst="rect">
              <a:avLst/>
            </a:prstGeom>
            <a:solidFill>
              <a:srgbClr val="0168B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6" name="Google Shape;516;p52"/>
            <p:cNvSpPr txBox="1"/>
            <p:nvPr/>
          </p:nvSpPr>
          <p:spPr>
            <a:xfrm>
              <a:off x="4523803" y="2271831"/>
              <a:ext cx="952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top-k &amp; 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average</a:t>
              </a:r>
              <a:endParaRPr sz="1000">
                <a:solidFill>
                  <a:schemeClr val="dk1"/>
                </a:solidFill>
              </a:endParaRPr>
            </a:p>
          </p:txBody>
        </p:sp>
        <p:cxnSp>
          <p:nvCxnSpPr>
            <p:cNvPr id="517" name="Google Shape;517;p52"/>
            <p:cNvCxnSpPr/>
            <p:nvPr/>
          </p:nvCxnSpPr>
          <p:spPr>
            <a:xfrm flipH="1" rot="10800000">
              <a:off x="4637438" y="2676366"/>
              <a:ext cx="7998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8" name="Google Shape;518;p52"/>
            <p:cNvSpPr txBox="1"/>
            <p:nvPr/>
          </p:nvSpPr>
          <p:spPr>
            <a:xfrm>
              <a:off x="1781991" y="2266187"/>
              <a:ext cx="952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embed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3247625" y="1693925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3616519" y="1693950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3432084" y="1693950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4126978" y="1693950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3" name="Google Shape;523;p52"/>
            <p:cNvSpPr txBox="1"/>
            <p:nvPr/>
          </p:nvSpPr>
          <p:spPr>
            <a:xfrm>
              <a:off x="4271775" y="1451450"/>
              <a:ext cx="11280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rgbClr val="FF0000"/>
                  </a:solidFill>
                </a:rPr>
                <a:t>relevance</a:t>
              </a:r>
              <a:endParaRPr b="1"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/>
        </p:nvSpPr>
        <p:spPr>
          <a:xfrm>
            <a:off x="272531" y="705544"/>
            <a:ext cx="8493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" sz="1600">
                <a:solidFill>
                  <a:schemeClr val="dk1"/>
                </a:solidFill>
              </a:rPr>
              <a:t>Neural networks are getting bigger and more complex → It is not exactly clear how a model solves its task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1600">
                <a:solidFill>
                  <a:schemeClr val="dk1"/>
                </a:solidFill>
              </a:rPr>
              <a:t>⇒ </a:t>
            </a:r>
            <a:r>
              <a:rPr lang="de" sz="1600">
                <a:solidFill>
                  <a:schemeClr val="dk1"/>
                </a:solidFill>
              </a:rPr>
              <a:t>XAI is needed to gain insight into the inner workings of a DNN, gain </a:t>
            </a:r>
            <a:r>
              <a:rPr b="1" lang="de" sz="1600">
                <a:solidFill>
                  <a:schemeClr val="dk1"/>
                </a:solidFill>
              </a:rPr>
              <a:t>trust</a:t>
            </a:r>
            <a:r>
              <a:rPr lang="de" sz="1600">
                <a:solidFill>
                  <a:schemeClr val="dk1"/>
                </a:solidFill>
              </a:rPr>
              <a:t>, and improve </a:t>
            </a:r>
            <a:r>
              <a:rPr b="1" lang="de" sz="1600">
                <a:solidFill>
                  <a:schemeClr val="dk1"/>
                </a:solidFill>
              </a:rPr>
              <a:t>reliability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24" name="Google Shape;124;p26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26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Introduction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26"/>
          <p:cNvGrpSpPr/>
          <p:nvPr/>
        </p:nvGrpSpPr>
        <p:grpSpPr>
          <a:xfrm>
            <a:off x="931675" y="2149603"/>
            <a:ext cx="7298534" cy="1380356"/>
            <a:chOff x="1230309" y="1900150"/>
            <a:chExt cx="9731379" cy="1840475"/>
          </a:xfrm>
        </p:grpSpPr>
        <p:pic>
          <p:nvPicPr>
            <p:cNvPr id="127" name="Google Shape;12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0309" y="1900150"/>
              <a:ext cx="1258525" cy="184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6"/>
            <p:cNvSpPr/>
            <p:nvPr/>
          </p:nvSpPr>
          <p:spPr>
            <a:xfrm>
              <a:off x="9362388" y="2425750"/>
              <a:ext cx="1599300" cy="7893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dk1"/>
                  </a:solidFill>
                </a:rPr>
                <a:t>Golf Ball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4498900" y="2010538"/>
              <a:ext cx="3434700" cy="1619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lt1"/>
                  </a:solidFill>
                </a:rPr>
                <a:t>Black Box</a:t>
              </a:r>
              <a:endParaRPr b="1" sz="1600">
                <a:solidFill>
                  <a:schemeClr val="lt1"/>
                </a:solidFill>
              </a:endParaRPr>
            </a:p>
          </p:txBody>
        </p:sp>
        <p:cxnSp>
          <p:nvCxnSpPr>
            <p:cNvPr id="130" name="Google Shape;130;p26"/>
            <p:cNvCxnSpPr>
              <a:stCxn id="127" idx="3"/>
              <a:endCxn id="129" idx="1"/>
            </p:cNvCxnSpPr>
            <p:nvPr/>
          </p:nvCxnSpPr>
          <p:spPr>
            <a:xfrm>
              <a:off x="2488834" y="2820388"/>
              <a:ext cx="20100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" name="Google Shape;131;p26"/>
            <p:cNvCxnSpPr>
              <a:stCxn id="129" idx="3"/>
              <a:endCxn id="128" idx="1"/>
            </p:cNvCxnSpPr>
            <p:nvPr/>
          </p:nvCxnSpPr>
          <p:spPr>
            <a:xfrm>
              <a:off x="7933600" y="2820388"/>
              <a:ext cx="14289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2" name="Google Shape;132;p26"/>
          <p:cNvSpPr txBox="1"/>
          <p:nvPr/>
        </p:nvSpPr>
        <p:spPr>
          <a:xfrm>
            <a:off x="319894" y="3832894"/>
            <a:ext cx="83985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Vaswani et al. introduced </a:t>
            </a:r>
            <a:r>
              <a:rPr b="1" lang="de" sz="1600">
                <a:solidFill>
                  <a:schemeClr val="dk1"/>
                </a:solidFill>
              </a:rPr>
              <a:t>Transformer </a:t>
            </a:r>
            <a:r>
              <a:rPr lang="de" sz="1600">
                <a:solidFill>
                  <a:schemeClr val="dk1"/>
                </a:solidFill>
              </a:rPr>
              <a:t>Architecture in 2017 → Application to Computer Vision by Dosovitskiy et al. in 2020: </a:t>
            </a:r>
            <a:r>
              <a:rPr b="1" lang="de" sz="1600">
                <a:solidFill>
                  <a:schemeClr val="dk1"/>
                </a:solidFill>
              </a:rPr>
              <a:t>Vision Transformer</a:t>
            </a:r>
            <a:r>
              <a:rPr lang="de" sz="1600">
                <a:solidFill>
                  <a:schemeClr val="dk1"/>
                </a:solidFill>
              </a:rPr>
              <a:t> ViT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→ </a:t>
            </a:r>
            <a:r>
              <a:rPr lang="de" sz="1600">
                <a:solidFill>
                  <a:schemeClr val="dk1"/>
                </a:solidFill>
              </a:rPr>
              <a:t>Vision Transformer can perform equally well to CNNs</a:t>
            </a:r>
            <a:r>
              <a:rPr lang="de" sz="1600">
                <a:solidFill>
                  <a:schemeClr val="dk1"/>
                </a:solidFill>
              </a:rPr>
              <a:t> → we focus on ViT</a:t>
            </a:r>
            <a:endParaRPr sz="1100"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5219" y="1746306"/>
            <a:ext cx="723187" cy="72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Google Shape;528;p53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p53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3"/>
          <p:cNvSpPr txBox="1"/>
          <p:nvPr/>
        </p:nvSpPr>
        <p:spPr>
          <a:xfrm>
            <a:off x="272525" y="6293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What are the “best” combinations of metric and patch selection approach?</a:t>
            </a:r>
            <a:endParaRPr sz="1700"/>
          </a:p>
        </p:txBody>
      </p:sp>
      <p:sp>
        <p:nvSpPr>
          <p:cNvPr id="531" name="Google Shape;531;p53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32" name="Google Shape;532;p53"/>
          <p:cNvSpPr txBox="1"/>
          <p:nvPr/>
        </p:nvSpPr>
        <p:spPr>
          <a:xfrm>
            <a:off x="272525" y="1182300"/>
            <a:ext cx="5949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For better distinguishability between concepts: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SSE → high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Cosine Similarity → low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For better similarity within concepts: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SSE → low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Cosine Similarity → high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Google Shape;537;p54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8" name="Google Shape;538;p54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4"/>
          <p:cNvSpPr txBox="1"/>
          <p:nvPr/>
        </p:nvSpPr>
        <p:spPr>
          <a:xfrm>
            <a:off x="272525" y="6293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Between-concept Box Plots</a:t>
            </a:r>
            <a:endParaRPr sz="1700"/>
          </a:p>
        </p:txBody>
      </p:sp>
      <p:sp>
        <p:nvSpPr>
          <p:cNvPr id="540" name="Google Shape;540;p54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41" name="Google Shape;5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75" y="1304350"/>
            <a:ext cx="432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575" y="1304350"/>
            <a:ext cx="4393551" cy="37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55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8" name="Google Shape;548;p55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5"/>
          <p:cNvSpPr txBox="1"/>
          <p:nvPr/>
        </p:nvSpPr>
        <p:spPr>
          <a:xfrm>
            <a:off x="272525" y="6293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>
                <a:solidFill>
                  <a:schemeClr val="dk1"/>
                </a:solidFill>
              </a:rPr>
              <a:t>Within</a:t>
            </a:r>
            <a:r>
              <a:rPr b="1" lang="de" sz="1700">
                <a:solidFill>
                  <a:schemeClr val="dk1"/>
                </a:solidFill>
              </a:rPr>
              <a:t>-concept Box Plots for Concept ‘Dog’</a:t>
            </a:r>
            <a:endParaRPr b="1" sz="1700"/>
          </a:p>
        </p:txBody>
      </p:sp>
      <p:sp>
        <p:nvSpPr>
          <p:cNvPr id="550" name="Google Shape;550;p55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51" name="Google Shape;5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138975"/>
            <a:ext cx="432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228150"/>
            <a:ext cx="4320000" cy="37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7" name="Google Shape;557;p56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56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272525" y="6293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What are the “best” combinations of metric and patch selection approach?</a:t>
            </a:r>
            <a:endParaRPr sz="1700"/>
          </a:p>
        </p:txBody>
      </p:sp>
      <p:sp>
        <p:nvSpPr>
          <p:cNvPr id="560" name="Google Shape;560;p56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aphicFrame>
        <p:nvGraphicFramePr>
          <p:cNvPr id="561" name="Google Shape;561;p56"/>
          <p:cNvGraphicFramePr/>
          <p:nvPr/>
        </p:nvGraphicFramePr>
        <p:xfrm>
          <a:off x="1713713" y="27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{411983F8-99AC-4D17-9AE9-D919F1B59A35}</a:tableStyleId>
              </a:tblPr>
              <a:tblGrid>
                <a:gridCol w="2070775"/>
                <a:gridCol w="1874550"/>
                <a:gridCol w="1771225"/>
              </a:tblGrid>
              <a:tr h="22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600">
                          <a:solidFill>
                            <a:schemeClr val="dk1"/>
                          </a:solidFill>
                        </a:rPr>
                        <a:t>Best Combinations</a:t>
                      </a:r>
                      <a:endParaRPr b="1"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Metric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Patch Relevance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247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between-concept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Attention Rollout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Cosine Similarity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Gradient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within-concept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Gradient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Cosine Similarity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CLS Attention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2" name="Google Shape;562;p56"/>
          <p:cNvSpPr txBox="1"/>
          <p:nvPr/>
        </p:nvSpPr>
        <p:spPr>
          <a:xfrm>
            <a:off x="272525" y="1029900"/>
            <a:ext cx="5949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For better distinguishability between concepts: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SSE → high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Cosine Similarity → low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For better similarity within concepts: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SSE → low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Cosine Similarity → high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57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p57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7"/>
          <p:cNvSpPr txBox="1"/>
          <p:nvPr/>
        </p:nvSpPr>
        <p:spPr>
          <a:xfrm>
            <a:off x="272525" y="6293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Why are between-concept metrics smaller than within-concept </a:t>
            </a:r>
            <a:r>
              <a:rPr b="1" lang="de" sz="1700">
                <a:solidFill>
                  <a:schemeClr val="dk1"/>
                </a:solidFill>
              </a:rPr>
              <a:t>metrics</a:t>
            </a:r>
            <a:r>
              <a:rPr b="1" lang="de" sz="1700"/>
              <a:t>?</a:t>
            </a:r>
            <a:endParaRPr sz="1700"/>
          </a:p>
        </p:txBody>
      </p:sp>
      <p:sp>
        <p:nvSpPr>
          <p:cNvPr id="570" name="Google Shape;570;p57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71" name="Google Shape;571;p57"/>
          <p:cNvSpPr txBox="1"/>
          <p:nvPr/>
        </p:nvSpPr>
        <p:spPr>
          <a:xfrm>
            <a:off x="177925" y="1012975"/>
            <a:ext cx="8962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Method of calculating between-concept and within-concept metrics: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de">
                <a:solidFill>
                  <a:schemeClr val="dk1"/>
                </a:solidFill>
              </a:rPr>
              <a:t>within-concept</a:t>
            </a:r>
            <a:r>
              <a:rPr lang="de">
                <a:solidFill>
                  <a:schemeClr val="dk1"/>
                </a:solidFill>
              </a:rPr>
              <a:t> metrics → original image embeddings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de">
                <a:solidFill>
                  <a:schemeClr val="dk1"/>
                </a:solidFill>
              </a:rPr>
              <a:t>between-concept</a:t>
            </a:r>
            <a:r>
              <a:rPr lang="de">
                <a:solidFill>
                  <a:schemeClr val="dk1"/>
                </a:solidFill>
              </a:rPr>
              <a:t> metrics → concept embeddings → smaller scale due to </a:t>
            </a:r>
            <a:r>
              <a:rPr b="1" lang="de">
                <a:solidFill>
                  <a:schemeClr val="dk1"/>
                </a:solidFill>
              </a:rPr>
              <a:t>averaging over all images</a:t>
            </a:r>
            <a:r>
              <a:rPr lang="de">
                <a:solidFill>
                  <a:schemeClr val="dk1"/>
                </a:solidFill>
              </a:rPr>
              <a:t> of same concept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within-concept box plot has more number of metric values → wider IQR for box plot &amp; more outliers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572" name="Google Shape;572;p57"/>
          <p:cNvGraphicFramePr/>
          <p:nvPr/>
        </p:nvGraphicFramePr>
        <p:xfrm>
          <a:off x="957725" y="293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{411983F8-99AC-4D17-9AE9-D919F1B59A35}</a:tableStyleId>
              </a:tblPr>
              <a:tblGrid>
                <a:gridCol w="3510100"/>
                <a:gridCol w="3463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/>
                        <a:t>for each metric in [SSE, Cosine Similarity]: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	for each patch relevance method in ["basic", "attention", "rollout",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                                                                  "gradient", "agg_attention", "embedding"]: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number of metric values in </a:t>
                      </a:r>
                      <a:r>
                        <a:rPr b="1" lang="de"/>
                        <a:t>between-concept</a:t>
                      </a:r>
                      <a:r>
                        <a:rPr lang="de"/>
                        <a:t> box plot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number of metric values in </a:t>
                      </a:r>
                      <a:r>
                        <a:rPr b="1" lang="de">
                          <a:solidFill>
                            <a:schemeClr val="dk1"/>
                          </a:solidFill>
                        </a:rPr>
                        <a:t>within-concept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 box plot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        = </a:t>
                      </a:r>
                      <a:r>
                        <a:rPr b="1" lang="de"/>
                        <a:t>45</a:t>
                      </a:r>
                      <a:r>
                        <a:rPr lang="de"/>
                        <a:t> → 10 concepts, taken as pairs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        * 10 = </a:t>
                      </a:r>
                      <a:r>
                        <a:rPr b="1" lang="de"/>
                        <a:t>1900</a:t>
                      </a:r>
                      <a:r>
                        <a:rPr lang="de"/>
                        <a:t> → 20 images in each concept, taken as pairs * 10 concepts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73" name="Google Shape;5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50" y="4436200"/>
            <a:ext cx="480700" cy="2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900" y="4436475"/>
            <a:ext cx="480700" cy="26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9" name="Google Shape;579;p58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58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8"/>
          <p:cNvSpPr txBox="1"/>
          <p:nvPr/>
        </p:nvSpPr>
        <p:spPr>
          <a:xfrm>
            <a:off x="272525" y="7055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Why are between-concept metrics smaller than within-concept </a:t>
            </a:r>
            <a:r>
              <a:rPr b="1" lang="de" sz="1700">
                <a:solidFill>
                  <a:schemeClr val="dk1"/>
                </a:solidFill>
              </a:rPr>
              <a:t>metrics</a:t>
            </a:r>
            <a:r>
              <a:rPr b="1" lang="de" sz="1700"/>
              <a:t>?</a:t>
            </a:r>
            <a:endParaRPr sz="1700"/>
          </a:p>
        </p:txBody>
      </p:sp>
      <p:sp>
        <p:nvSpPr>
          <p:cNvPr id="582" name="Google Shape;582;p58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83" name="Google Shape;583;p58"/>
          <p:cNvSpPr txBox="1"/>
          <p:nvPr/>
        </p:nvSpPr>
        <p:spPr>
          <a:xfrm>
            <a:off x="177925" y="1165375"/>
            <a:ext cx="3596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Chosen data: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for the creation of concepts, we used the </a:t>
            </a:r>
            <a:r>
              <a:rPr b="1" lang="de">
                <a:solidFill>
                  <a:schemeClr val="dk1"/>
                </a:solidFill>
              </a:rPr>
              <a:t>first 20 images</a:t>
            </a:r>
            <a:r>
              <a:rPr lang="de">
                <a:solidFill>
                  <a:schemeClr val="dk1"/>
                </a:solidFill>
              </a:rPr>
              <a:t> of the dataset that belong to the same class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some images contain unclear or partially covered concept object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eg: very dissimilar images within the same concept "Dog"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4" name="Google Shape;584;p58"/>
          <p:cNvPicPr preferRelativeResize="0"/>
          <p:nvPr/>
        </p:nvPicPr>
        <p:blipFill rotWithShape="1">
          <a:blip r:embed="rId3">
            <a:alphaModFix/>
          </a:blip>
          <a:srcRect b="6375" l="0" r="0" t="0"/>
          <a:stretch/>
        </p:blipFill>
        <p:spPr>
          <a:xfrm>
            <a:off x="3957075" y="1155822"/>
            <a:ext cx="5025500" cy="35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9" name="Google Shape;589;p59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0" name="Google Shape;590;p59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9"/>
          <p:cNvSpPr txBox="1"/>
          <p:nvPr/>
        </p:nvSpPr>
        <p:spPr>
          <a:xfrm>
            <a:off x="272525" y="705550"/>
            <a:ext cx="88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600"/>
              <a:t>Are the concept embeddings of "Dog" and "Fish" more similar than the concept embeddings of "Dog" and "Truck"?</a:t>
            </a:r>
            <a:endParaRPr sz="1600"/>
          </a:p>
        </p:txBody>
      </p:sp>
      <p:sp>
        <p:nvSpPr>
          <p:cNvPr id="592" name="Google Shape;592;p59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93" name="Google Shape;593;p59"/>
          <p:cNvPicPr preferRelativeResize="0"/>
          <p:nvPr/>
        </p:nvPicPr>
        <p:blipFill rotWithShape="1">
          <a:blip r:embed="rId3">
            <a:alphaModFix/>
          </a:blip>
          <a:srcRect b="0" l="6249" r="7788" t="5589"/>
          <a:stretch/>
        </p:blipFill>
        <p:spPr>
          <a:xfrm>
            <a:off x="1247875" y="1328225"/>
            <a:ext cx="6513800" cy="31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9"/>
          <p:cNvSpPr txBox="1"/>
          <p:nvPr/>
        </p:nvSpPr>
        <p:spPr>
          <a:xfrm>
            <a:off x="258125" y="4507950"/>
            <a:ext cx="911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⇒ </a:t>
            </a:r>
            <a:r>
              <a:rPr b="1" lang="de" sz="1500">
                <a:solidFill>
                  <a:schemeClr val="dk1"/>
                </a:solidFill>
              </a:rPr>
              <a:t>ViT </a:t>
            </a:r>
            <a:r>
              <a:rPr b="1" lang="de" sz="1500">
                <a:solidFill>
                  <a:schemeClr val="dk1"/>
                </a:solidFill>
              </a:rPr>
              <a:t>perceives concepts “Dog” and “Fish” as more similar than concepts “Dog” and “Truck”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" name="Google Shape;599;p60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0" name="Google Shape;600;p60"/>
          <p:cNvSpPr txBox="1"/>
          <p:nvPr/>
        </p:nvSpPr>
        <p:spPr>
          <a:xfrm>
            <a:off x="419275" y="819850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01" name="Google Shape;601;p60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02" name="Google Shape;602;p60"/>
          <p:cNvSpPr txBox="1"/>
          <p:nvPr>
            <p:ph idx="4294967295" type="body"/>
          </p:nvPr>
        </p:nvSpPr>
        <p:spPr>
          <a:xfrm>
            <a:off x="285740" y="2263954"/>
            <a:ext cx="8267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Conclusion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7" name="Google Shape;607;p61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8" name="Google Shape;608;p61"/>
          <p:cNvSpPr txBox="1"/>
          <p:nvPr/>
        </p:nvSpPr>
        <p:spPr>
          <a:xfrm>
            <a:off x="125460" y="31631"/>
            <a:ext cx="51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2300"/>
              <a:t>Contributions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1"/>
          <p:cNvSpPr txBox="1"/>
          <p:nvPr/>
        </p:nvSpPr>
        <p:spPr>
          <a:xfrm>
            <a:off x="263593" y="635837"/>
            <a:ext cx="8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610" name="Google Shape;610;p61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11" name="Google Shape;611;p61"/>
          <p:cNvSpPr txBox="1"/>
          <p:nvPr/>
        </p:nvSpPr>
        <p:spPr>
          <a:xfrm>
            <a:off x="125450" y="705550"/>
            <a:ext cx="8895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I</a:t>
            </a:r>
            <a:r>
              <a:rPr lang="de" sz="1600"/>
              <a:t>nvestigat</a:t>
            </a:r>
            <a:r>
              <a:rPr lang="de" sz="1600"/>
              <a:t>ion of how ViTs represent concepts and whether we can use these representations to distinguish between them in alignment with our human intuition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Introducing a novel idea of calculating concept embeddings with patch selection methods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O</a:t>
            </a:r>
            <a:r>
              <a:rPr lang="de" sz="1600"/>
              <a:t>bserved trends: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/>
              <a:t>1. The higher the layer, the more different the concept embeddings seem to be</a:t>
            </a:r>
            <a:endParaRPr b="1" sz="16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/>
              <a:t>2. Patch selection approaches can better distinguish between concepts than an approach without patch selection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Analysis of between- &amp; within-concept metrics to recommend best combination of metric and patch relevance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Concept embeddings could be used to find the nearest concept for a query concept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Validation of our approach by performing sanity checks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" name="Google Shape;616;p62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p62"/>
          <p:cNvSpPr txBox="1"/>
          <p:nvPr/>
        </p:nvSpPr>
        <p:spPr>
          <a:xfrm>
            <a:off x="125460" y="31631"/>
            <a:ext cx="51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2300"/>
              <a:t>Limitations &amp; Future Work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2"/>
          <p:cNvSpPr txBox="1"/>
          <p:nvPr/>
        </p:nvSpPr>
        <p:spPr>
          <a:xfrm>
            <a:off x="263593" y="635837"/>
            <a:ext cx="8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619" name="Google Shape;619;p62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20" name="Google Shape;620;p62"/>
          <p:cNvSpPr txBox="1"/>
          <p:nvPr/>
        </p:nvSpPr>
        <p:spPr>
          <a:xfrm>
            <a:off x="272525" y="705550"/>
            <a:ext cx="8868000" cy="4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/>
              <a:t>Limitations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>
                <a:solidFill>
                  <a:schemeClr val="dk1"/>
                </a:solidFill>
              </a:rPr>
              <a:t>C</a:t>
            </a:r>
            <a:r>
              <a:rPr lang="de" sz="1600">
                <a:solidFill>
                  <a:schemeClr val="dk1"/>
                </a:solidFill>
              </a:rPr>
              <a:t>oncept images not manually chosen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" sz="1600">
                <a:solidFill>
                  <a:schemeClr val="dk1"/>
                </a:solidFill>
              </a:rPr>
              <a:t>For better results, should have chosen better concepts to compare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eg. Dog and Cat vs Dog and Truck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Relatively small dataset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Only analyzed one pretrained ViT model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600"/>
              <a:t>Future Work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Adjust calculation of between-concept metrics to similar approach of within-</a:t>
            </a:r>
            <a:r>
              <a:rPr lang="de" sz="1600">
                <a:solidFill>
                  <a:schemeClr val="dk1"/>
                </a:solidFill>
              </a:rPr>
              <a:t>concept</a:t>
            </a:r>
            <a:r>
              <a:rPr lang="de" sz="1600"/>
              <a:t> </a:t>
            </a:r>
            <a:r>
              <a:rPr lang="de" sz="1600">
                <a:solidFill>
                  <a:schemeClr val="dk1"/>
                </a:solidFill>
              </a:rPr>
              <a:t>metrics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>
                <a:solidFill>
                  <a:schemeClr val="dk1"/>
                </a:solidFill>
              </a:rPr>
              <a:t>For each concept, manually select images that clearly show the concept object and retry the experiments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Investigate additional information sources to define patch relevance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Extend the experiments for larger datasets and more complex ViT models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27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27"/>
          <p:cNvSpPr txBox="1"/>
          <p:nvPr/>
        </p:nvSpPr>
        <p:spPr>
          <a:xfrm>
            <a:off x="125460" y="31631"/>
            <a:ext cx="51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2300"/>
              <a:t>Vision Transformer (ViT)</a:t>
            </a:r>
            <a:endParaRPr b="1" sz="2300"/>
          </a:p>
        </p:txBody>
      </p:sp>
      <p:sp>
        <p:nvSpPr>
          <p:cNvPr id="141" name="Google Shape;141;p27"/>
          <p:cNvSpPr txBox="1"/>
          <p:nvPr/>
        </p:nvSpPr>
        <p:spPr>
          <a:xfrm>
            <a:off x="1191113" y="4372625"/>
            <a:ext cx="169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Dosovitskiy et al. 2020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13" y="818244"/>
            <a:ext cx="7018378" cy="350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5" name="Google Shape;625;p63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6" name="Google Shape;626;p63"/>
          <p:cNvSpPr txBox="1"/>
          <p:nvPr/>
        </p:nvSpPr>
        <p:spPr>
          <a:xfrm>
            <a:off x="125460" y="31631"/>
            <a:ext cx="51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de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3"/>
          <p:cNvSpPr txBox="1"/>
          <p:nvPr/>
        </p:nvSpPr>
        <p:spPr>
          <a:xfrm>
            <a:off x="263593" y="635837"/>
            <a:ext cx="8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628" name="Google Shape;628;p63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29" name="Google Shape;629;p63"/>
          <p:cNvSpPr txBox="1"/>
          <p:nvPr/>
        </p:nvSpPr>
        <p:spPr>
          <a:xfrm>
            <a:off x="182675" y="888700"/>
            <a:ext cx="8781300" cy="4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Abnar, S., &amp; Zuidema, W. (2020). Quantifying Attention Flow in Transformers (arXiv:2005.00928). arXiv.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4"/>
              </a:rPr>
              <a:t>http://arxiv.org/abs/2005.00928</a:t>
            </a:r>
            <a:br>
              <a:rPr lang="de" sz="1100" u="sng">
                <a:solidFill>
                  <a:schemeClr val="hlink"/>
                </a:solidFill>
                <a:hlinkClick r:id="rId5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Bach, S., Binder, A., Montavon, G., Klauschen, F., Müller, K.-R., &amp; Samek, W. (2015). On Pixel-Wise Explanations for Non-Linear Classifier Decisions by Layer-Wise Relevance Propagation. PLOS ONE, 10(7), e0130140.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7"/>
              </a:rPr>
              <a:t>https://doi.org/10.1371/journal.pone.0130140</a:t>
            </a:r>
            <a:br>
              <a:rPr lang="de" sz="1100" u="sng">
                <a:solidFill>
                  <a:schemeClr val="hlink"/>
                </a:solidFill>
                <a:hlinkClick r:id="rId8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Darcet, T., Oquab, M., Mairal, J., &amp; Bojanowski, P. (2024). Vision Transformers Need Registers (arXiv:2309.16588). arXiv.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10"/>
              </a:rPr>
              <a:t>http://arxiv.org/abs/2309.16588</a:t>
            </a:r>
            <a:br>
              <a:rPr lang="de" sz="1100" u="sng">
                <a:solidFill>
                  <a:schemeClr val="hlink"/>
                </a:solidFill>
                <a:hlinkClick r:id="rId11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Dosovitskiy, A., Beyer, L., Kolesnikov, A., Weissenborn, D., Zhai, X., Unterthiner, T., Dehghani, M., Minderer, M., Heigold, G., Gelly, S., Uszkoreit, J., &amp; Houlsby, N. (2021). An Image is Worth 16x16 Words: Transformers for Image Recognition at Scale (arXiv:2010.11929). arXiv.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13"/>
              </a:rPr>
              <a:t>http://arxiv.org/abs/2010.11929</a:t>
            </a:r>
            <a:br>
              <a:rPr lang="de" sz="1100" u="sng">
                <a:solidFill>
                  <a:schemeClr val="hlink"/>
                </a:solidFill>
                <a:hlinkClick r:id="rId14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Dwivedi, R., Dave, D., Naik, H., Singhal, S., Omer, R., Patel, P., Qian, B., Wen, Z., Shah, T., Morgan, G., &amp; Ranjan, R. (2023). Explainable AI (XAI): Core Ideas, Techniques, and Solutions. ACM Computing Surveys, 55(9), 1–33.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16"/>
              </a:rPr>
              <a:t>https://doi.org/10.1145/3561048</a:t>
            </a:r>
            <a:br>
              <a:rPr lang="de" sz="1100" u="sng">
                <a:solidFill>
                  <a:schemeClr val="hlink"/>
                </a:solidFill>
                <a:hlinkClick r:id="rId17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Kim, B., Wattenberg, M., Gilmer, J., Cai, C., Wexler, J., Viegas, F., &amp; Sayres, R. (2018). Interpretability Beyond Feature Attribution: Quantitative Testing with Concept Activation Vectors (TCAV) (arXiv:1711.11279). arXiv.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19"/>
              </a:rPr>
              <a:t>http://arxiv.org/abs/1711.11279</a:t>
            </a:r>
            <a:br>
              <a:rPr lang="de" sz="1100" u="sng">
                <a:solidFill>
                  <a:schemeClr val="hlink"/>
                </a:solidFill>
                <a:hlinkClick r:id="rId20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Google Shape;634;p64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5" name="Google Shape;635;p64"/>
          <p:cNvSpPr txBox="1"/>
          <p:nvPr/>
        </p:nvSpPr>
        <p:spPr>
          <a:xfrm>
            <a:off x="125460" y="31631"/>
            <a:ext cx="51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de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4"/>
          <p:cNvSpPr txBox="1"/>
          <p:nvPr/>
        </p:nvSpPr>
        <p:spPr>
          <a:xfrm>
            <a:off x="263593" y="635837"/>
            <a:ext cx="8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637" name="Google Shape;637;p64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38" name="Google Shape;638;p64"/>
          <p:cNvSpPr txBox="1"/>
          <p:nvPr/>
        </p:nvSpPr>
        <p:spPr>
          <a:xfrm>
            <a:off x="182675" y="888700"/>
            <a:ext cx="8781300" cy="4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Kashefi, R., Barekatain, L., Sabokrou, M., &amp; Aghaeipoor, F. (2023). Explainability of Vision Transformers: A Comprehensive Review and New Perspectives (arXiv:2311.06786). arXiv.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4"/>
              </a:rPr>
              <a:t>http://arxiv.org/abs/2311.06786</a:t>
            </a:r>
            <a:br>
              <a:rPr lang="de" sz="1100" u="sng">
                <a:solidFill>
                  <a:schemeClr val="hlink"/>
                </a:solidFill>
                <a:hlinkClick r:id="rId5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Selvaraju, R. R., Cogswell, M., Das, A., Vedantam, R., Parikh, D., &amp; Batra, D. (2020). Grad-CAM: Visual Explanations from Deep Networks via Gradient-based Localization. International Journal of Computer Vision, 128(2), 336–359.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7"/>
              </a:rPr>
              <a:t>https://doi.org/10.1007/s11263-019-01228-7</a:t>
            </a:r>
            <a:br>
              <a:rPr lang="de" sz="1100" u="sng">
                <a:solidFill>
                  <a:schemeClr val="hlink"/>
                </a:solidFill>
                <a:hlinkClick r:id="rId8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Shams Khoozani, Z., Sabri, A. Q. M., Seng, W. C., Seera, M., &amp; Eg, K. Y. (2024). Navigating the landscape of concept-supported XAI: Challenges, innovations, and future directions. Multimedia Tools and Applications, 83(25), 67147–67197.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10"/>
              </a:rPr>
              <a:t>https://doi.org/10.1007/s11042-023-17666-y</a:t>
            </a:r>
            <a:br>
              <a:rPr lang="de" sz="1100" u="sng">
                <a:solidFill>
                  <a:schemeClr val="hlink"/>
                </a:solidFill>
                <a:hlinkClick r:id="rId11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Sundararajan, M., Taly, A., &amp; Yan, Q. (2016). Gradients of Counterfactuals (arXiv:1611.02639). arXiv.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13"/>
              </a:rPr>
              <a:t>http://arxiv.org/abs/1611.02639</a:t>
            </a:r>
            <a:br>
              <a:rPr lang="de" sz="1100" u="sng">
                <a:solidFill>
                  <a:schemeClr val="hlink"/>
                </a:solidFill>
                <a:hlinkClick r:id="rId14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Vaswani, A., Shazeer, N., Parmar, N., Uszkoreit, J., Jones, L., Gomez, A. N., Kaiser, L., &amp; Polosukhin, I. (2023). Attention Is All You Need (arXiv:1706.03762). arXiv.</a:t>
            </a:r>
            <a:r>
              <a:rPr lang="de" sz="11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1100" u="sng">
                <a:solidFill>
                  <a:schemeClr val="hlink"/>
                </a:solidFill>
                <a:hlinkClick r:id="rId16"/>
              </a:rPr>
              <a:t>http://arxiv.org/abs/1706.03762</a:t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5"/>
          <p:cNvSpPr/>
          <p:nvPr/>
        </p:nvSpPr>
        <p:spPr>
          <a:xfrm>
            <a:off x="0" y="4750209"/>
            <a:ext cx="9144000" cy="393300"/>
          </a:xfrm>
          <a:prstGeom prst="rect">
            <a:avLst/>
          </a:prstGeom>
          <a:solidFill>
            <a:srgbClr val="186FB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65"/>
          <p:cNvCxnSpPr/>
          <p:nvPr/>
        </p:nvCxnSpPr>
        <p:spPr>
          <a:xfrm>
            <a:off x="12450" y="596651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5" name="Google Shape;645;p65"/>
          <p:cNvSpPr txBox="1"/>
          <p:nvPr>
            <p:ph idx="1" type="subTitle"/>
          </p:nvPr>
        </p:nvSpPr>
        <p:spPr>
          <a:xfrm>
            <a:off x="482475" y="835763"/>
            <a:ext cx="8064600" cy="24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4100"/>
          </a:p>
          <a:p>
            <a:pPr indent="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" sz="4100"/>
              <a:t>Thank You!</a:t>
            </a:r>
            <a:endParaRPr sz="4100"/>
          </a:p>
        </p:txBody>
      </p:sp>
      <p:sp>
        <p:nvSpPr>
          <p:cNvPr id="646" name="Google Shape;646;p65"/>
          <p:cNvSpPr txBox="1"/>
          <p:nvPr/>
        </p:nvSpPr>
        <p:spPr>
          <a:xfrm>
            <a:off x="274625" y="76200"/>
            <a:ext cx="1800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5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2" name="Google Shape;652;p66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3" name="Google Shape;653;p66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6"/>
          <p:cNvSpPr txBox="1"/>
          <p:nvPr/>
        </p:nvSpPr>
        <p:spPr>
          <a:xfrm>
            <a:off x="272525" y="8579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What are the “best” combinations of metric and patch selection approach?</a:t>
            </a:r>
            <a:endParaRPr sz="1700"/>
          </a:p>
        </p:txBody>
      </p:sp>
      <p:sp>
        <p:nvSpPr>
          <p:cNvPr id="655" name="Google Shape;655;p66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56" name="Google Shape;6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0550"/>
            <a:ext cx="8835876" cy="35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1" name="Google Shape;661;p67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67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7"/>
          <p:cNvSpPr txBox="1"/>
          <p:nvPr/>
        </p:nvSpPr>
        <p:spPr>
          <a:xfrm>
            <a:off x="272525" y="7055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What are the “best” combinations of metric and patch selection approach?</a:t>
            </a:r>
            <a:endParaRPr sz="1700"/>
          </a:p>
        </p:txBody>
      </p:sp>
      <p:sp>
        <p:nvSpPr>
          <p:cNvPr id="664" name="Google Shape;664;p67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65" name="Google Shape;665;p67"/>
          <p:cNvSpPr txBox="1"/>
          <p:nvPr/>
        </p:nvSpPr>
        <p:spPr>
          <a:xfrm>
            <a:off x="296825" y="1153250"/>
            <a:ext cx="864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Two types of concept metrics are calculated: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de" sz="1500">
                <a:solidFill>
                  <a:schemeClr val="dk1"/>
                </a:solidFill>
              </a:rPr>
              <a:t>between-concept</a:t>
            </a:r>
            <a:r>
              <a:rPr lang="de" sz="1500">
                <a:solidFill>
                  <a:schemeClr val="dk1"/>
                </a:solidFill>
              </a:rPr>
              <a:t> metrics: for all combinations of concept pairs → calculate SSE &amp; Cosine Similarity using concept embeddings →  average over all layers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de" sz="1500">
                <a:solidFill>
                  <a:schemeClr val="dk1"/>
                </a:solidFill>
              </a:rPr>
              <a:t>within-concept</a:t>
            </a:r>
            <a:r>
              <a:rPr lang="de" sz="1500">
                <a:solidFill>
                  <a:schemeClr val="dk1"/>
                </a:solidFill>
              </a:rPr>
              <a:t> metrics: for each concept → for all combinations of image pairs → calculate SSE &amp; Cosine Similarity using image embeddings →  average over all layers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666" name="Google Shape;666;p67"/>
          <p:cNvGrpSpPr/>
          <p:nvPr/>
        </p:nvGrpSpPr>
        <p:grpSpPr>
          <a:xfrm>
            <a:off x="853353" y="2649172"/>
            <a:ext cx="7535024" cy="2436384"/>
            <a:chOff x="106613" y="1138897"/>
            <a:chExt cx="9171159" cy="3557284"/>
          </a:xfrm>
        </p:grpSpPr>
        <p:sp>
          <p:nvSpPr>
            <p:cNvPr id="667" name="Google Shape;667;p67"/>
            <p:cNvSpPr/>
            <p:nvPr/>
          </p:nvSpPr>
          <p:spPr>
            <a:xfrm>
              <a:off x="2914163" y="1334906"/>
              <a:ext cx="1066500" cy="1909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8" name="Google Shape;668;p67"/>
            <p:cNvSpPr txBox="1"/>
            <p:nvPr/>
          </p:nvSpPr>
          <p:spPr>
            <a:xfrm>
              <a:off x="6792338" y="2271831"/>
              <a:ext cx="952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average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67"/>
            <p:cNvSpPr txBox="1"/>
            <p:nvPr/>
          </p:nvSpPr>
          <p:spPr>
            <a:xfrm>
              <a:off x="262481" y="3948581"/>
              <a:ext cx="1510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14x14 = 196 Patches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67"/>
            <p:cNvSpPr/>
            <p:nvPr/>
          </p:nvSpPr>
          <p:spPr>
            <a:xfrm>
              <a:off x="2984933" y="1451262"/>
              <a:ext cx="1103700" cy="1909800"/>
            </a:xfrm>
            <a:prstGeom prst="rect">
              <a:avLst/>
            </a:prstGeom>
            <a:solidFill>
              <a:srgbClr val="0168B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71" name="Google Shape;671;p67"/>
            <p:cNvSpPr/>
            <p:nvPr/>
          </p:nvSpPr>
          <p:spPr>
            <a:xfrm>
              <a:off x="3077529" y="1608634"/>
              <a:ext cx="1103700" cy="1909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72" name="Google Shape;672;p67"/>
            <p:cNvSpPr/>
            <p:nvPr/>
          </p:nvSpPr>
          <p:spPr>
            <a:xfrm>
              <a:off x="3179236" y="1760544"/>
              <a:ext cx="1128000" cy="1909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cxnSp>
          <p:nvCxnSpPr>
            <p:cNvPr id="673" name="Google Shape;673;p67"/>
            <p:cNvCxnSpPr/>
            <p:nvPr/>
          </p:nvCxnSpPr>
          <p:spPr>
            <a:xfrm flipH="1" rot="10800000">
              <a:off x="1861697" y="2688938"/>
              <a:ext cx="7998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4" name="Google Shape;674;p67"/>
            <p:cNvCxnSpPr/>
            <p:nvPr/>
          </p:nvCxnSpPr>
          <p:spPr>
            <a:xfrm flipH="1" rot="10800000">
              <a:off x="6905972" y="2676366"/>
              <a:ext cx="7998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5" name="Google Shape;675;p67"/>
            <p:cNvSpPr txBox="1"/>
            <p:nvPr/>
          </p:nvSpPr>
          <p:spPr>
            <a:xfrm>
              <a:off x="2632922" y="3948581"/>
              <a:ext cx="22206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196+1 (CLS) 768- Dimensional Embeddings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67"/>
            <p:cNvSpPr txBox="1"/>
            <p:nvPr/>
          </p:nvSpPr>
          <p:spPr>
            <a:xfrm>
              <a:off x="7057172" y="3948581"/>
              <a:ext cx="22206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Concept Embedding 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for Class “Dog”</a:t>
              </a:r>
              <a:endParaRPr sz="1000">
                <a:solidFill>
                  <a:schemeClr val="dk1"/>
                </a:solidFill>
              </a:endParaRPr>
            </a:p>
          </p:txBody>
        </p:sp>
        <p:grpSp>
          <p:nvGrpSpPr>
            <p:cNvPr id="677" name="Google Shape;677;p67"/>
            <p:cNvGrpSpPr/>
            <p:nvPr/>
          </p:nvGrpSpPr>
          <p:grpSpPr>
            <a:xfrm>
              <a:off x="106613" y="1138897"/>
              <a:ext cx="1616687" cy="2745144"/>
              <a:chOff x="494100" y="1215388"/>
              <a:chExt cx="3464825" cy="5008473"/>
            </a:xfrm>
          </p:grpSpPr>
          <p:pic>
            <p:nvPicPr>
              <p:cNvPr id="678" name="Google Shape;678;p6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4100" y="1215388"/>
                <a:ext cx="1651925" cy="2415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9" name="Google Shape;679;p6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7997" y="1887775"/>
                <a:ext cx="2089441" cy="2350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" name="Google Shape;680;p6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9279" y="2792700"/>
                <a:ext cx="2600968" cy="21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1" name="Google Shape;681;p6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67400" y="3985511"/>
                <a:ext cx="2491525" cy="2238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2" name="Google Shape;682;p67"/>
            <p:cNvSpPr txBox="1"/>
            <p:nvPr/>
          </p:nvSpPr>
          <p:spPr>
            <a:xfrm>
              <a:off x="5165503" y="3948581"/>
              <a:ext cx="22206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768-Dimensional 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Image Embeddings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67"/>
            <p:cNvSpPr/>
            <p:nvPr/>
          </p:nvSpPr>
          <p:spPr>
            <a:xfrm>
              <a:off x="5740631" y="1334906"/>
              <a:ext cx="302100" cy="1912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84" name="Google Shape;684;p67"/>
            <p:cNvSpPr/>
            <p:nvPr/>
          </p:nvSpPr>
          <p:spPr>
            <a:xfrm>
              <a:off x="5868356" y="1451452"/>
              <a:ext cx="302100" cy="1912800"/>
            </a:xfrm>
            <a:prstGeom prst="rect">
              <a:avLst/>
            </a:prstGeom>
            <a:solidFill>
              <a:srgbClr val="0168B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6035475" y="1609072"/>
              <a:ext cx="302100" cy="1912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86" name="Google Shape;686;p67"/>
            <p:cNvSpPr/>
            <p:nvPr/>
          </p:nvSpPr>
          <p:spPr>
            <a:xfrm>
              <a:off x="6219038" y="1761221"/>
              <a:ext cx="302100" cy="1912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87" name="Google Shape;687;p67"/>
            <p:cNvSpPr/>
            <p:nvPr/>
          </p:nvSpPr>
          <p:spPr>
            <a:xfrm>
              <a:off x="8016356" y="1757381"/>
              <a:ext cx="302100" cy="1912800"/>
            </a:xfrm>
            <a:prstGeom prst="rect">
              <a:avLst/>
            </a:prstGeom>
            <a:solidFill>
              <a:srgbClr val="0168B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88" name="Google Shape;688;p67"/>
            <p:cNvSpPr txBox="1"/>
            <p:nvPr/>
          </p:nvSpPr>
          <p:spPr>
            <a:xfrm>
              <a:off x="4523803" y="2271831"/>
              <a:ext cx="952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top-k &amp; 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average</a:t>
              </a:r>
              <a:endParaRPr sz="1000">
                <a:solidFill>
                  <a:schemeClr val="dk1"/>
                </a:solidFill>
              </a:endParaRPr>
            </a:p>
          </p:txBody>
        </p:sp>
        <p:cxnSp>
          <p:nvCxnSpPr>
            <p:cNvPr id="689" name="Google Shape;689;p67"/>
            <p:cNvCxnSpPr/>
            <p:nvPr/>
          </p:nvCxnSpPr>
          <p:spPr>
            <a:xfrm flipH="1" rot="10800000">
              <a:off x="4637438" y="2676366"/>
              <a:ext cx="7998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90" name="Google Shape;690;p67"/>
            <p:cNvSpPr txBox="1"/>
            <p:nvPr/>
          </p:nvSpPr>
          <p:spPr>
            <a:xfrm>
              <a:off x="1781991" y="2266187"/>
              <a:ext cx="952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chemeClr val="dk1"/>
                  </a:solidFill>
                </a:rPr>
                <a:t>embed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3247625" y="1693925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92" name="Google Shape;692;p67"/>
            <p:cNvSpPr/>
            <p:nvPr/>
          </p:nvSpPr>
          <p:spPr>
            <a:xfrm>
              <a:off x="3616519" y="1693950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93" name="Google Shape;693;p67"/>
            <p:cNvSpPr/>
            <p:nvPr/>
          </p:nvSpPr>
          <p:spPr>
            <a:xfrm>
              <a:off x="3432084" y="1693950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94" name="Google Shape;694;p67"/>
            <p:cNvSpPr/>
            <p:nvPr/>
          </p:nvSpPr>
          <p:spPr>
            <a:xfrm>
              <a:off x="4126978" y="1693950"/>
              <a:ext cx="139200" cy="20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95" name="Google Shape;695;p67"/>
            <p:cNvSpPr txBox="1"/>
            <p:nvPr/>
          </p:nvSpPr>
          <p:spPr>
            <a:xfrm>
              <a:off x="4271775" y="1451450"/>
              <a:ext cx="11280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rgbClr val="FF0000"/>
                  </a:solidFill>
                </a:rPr>
                <a:t>relevance</a:t>
              </a:r>
              <a:endParaRPr b="1"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0" name="Google Shape;700;p68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1" name="Google Shape;701;p68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8"/>
          <p:cNvSpPr txBox="1"/>
          <p:nvPr/>
        </p:nvSpPr>
        <p:spPr>
          <a:xfrm>
            <a:off x="272525" y="8579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What are the “best” combinations of metric and patch selection approach?</a:t>
            </a:r>
            <a:endParaRPr sz="1700"/>
          </a:p>
        </p:txBody>
      </p:sp>
      <p:sp>
        <p:nvSpPr>
          <p:cNvPr id="703" name="Google Shape;703;p68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0550"/>
            <a:ext cx="8835876" cy="35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9" name="Google Shape;709;p69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9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69"/>
          <p:cNvSpPr txBox="1"/>
          <p:nvPr/>
        </p:nvSpPr>
        <p:spPr>
          <a:xfrm>
            <a:off x="272525" y="6293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Why are between-concept metrics smaller than within-concept </a:t>
            </a:r>
            <a:r>
              <a:rPr b="1" lang="de" sz="1700">
                <a:solidFill>
                  <a:schemeClr val="dk1"/>
                </a:solidFill>
              </a:rPr>
              <a:t>metrics</a:t>
            </a:r>
            <a:r>
              <a:rPr b="1" lang="de" sz="1700"/>
              <a:t>?</a:t>
            </a:r>
            <a:endParaRPr sz="1700"/>
          </a:p>
        </p:txBody>
      </p:sp>
      <p:sp>
        <p:nvSpPr>
          <p:cNvPr id="712" name="Google Shape;712;p69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13" name="Google Shape;713;p69"/>
          <p:cNvSpPr txBox="1"/>
          <p:nvPr/>
        </p:nvSpPr>
        <p:spPr>
          <a:xfrm>
            <a:off x="177925" y="1012975"/>
            <a:ext cx="8962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Method of calculating </a:t>
            </a:r>
            <a:r>
              <a:rPr lang="de">
                <a:solidFill>
                  <a:schemeClr val="dk1"/>
                </a:solidFill>
              </a:rPr>
              <a:t>between-concept and within-concept metrics: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de">
                <a:solidFill>
                  <a:schemeClr val="dk1"/>
                </a:solidFill>
              </a:rPr>
              <a:t>within-concept</a:t>
            </a:r>
            <a:r>
              <a:rPr lang="de">
                <a:solidFill>
                  <a:schemeClr val="dk1"/>
                </a:solidFill>
              </a:rPr>
              <a:t> metrics → original image embeddings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de">
                <a:solidFill>
                  <a:schemeClr val="dk1"/>
                </a:solidFill>
              </a:rPr>
              <a:t>between-concept</a:t>
            </a:r>
            <a:r>
              <a:rPr lang="de">
                <a:solidFill>
                  <a:schemeClr val="dk1"/>
                </a:solidFill>
              </a:rPr>
              <a:t> metrics → concept embeddings → smaller scale due to </a:t>
            </a:r>
            <a:r>
              <a:rPr b="1" lang="de">
                <a:solidFill>
                  <a:schemeClr val="dk1"/>
                </a:solidFill>
              </a:rPr>
              <a:t>averaging over all images</a:t>
            </a:r>
            <a:r>
              <a:rPr lang="de">
                <a:solidFill>
                  <a:schemeClr val="dk1"/>
                </a:solidFill>
              </a:rPr>
              <a:t> of same concept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within-concept box plot has more number of metric values → wider IQR for box plot &amp; more outliers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14" name="Google Shape;714;p69"/>
          <p:cNvGraphicFramePr/>
          <p:nvPr/>
        </p:nvGraphicFramePr>
        <p:xfrm>
          <a:off x="957725" y="293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{411983F8-99AC-4D17-9AE9-D919F1B59A35}</a:tableStyleId>
              </a:tblPr>
              <a:tblGrid>
                <a:gridCol w="3510100"/>
                <a:gridCol w="3463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/>
                        <a:t>for each metric in [SSE, Cosine Similarity]: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	for each patch relevance method in ["basic", "attention", "rollout",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</a:t>
                      </a:r>
                      <a:r>
                        <a:rPr lang="de"/>
                        <a:t>                                                            </a:t>
                      </a:r>
                      <a:r>
                        <a:rPr lang="de"/>
                        <a:t>      </a:t>
                      </a:r>
                      <a:r>
                        <a:rPr lang="de"/>
                        <a:t>"gradient", "agg_attention", "embedding"]: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number of metric values in </a:t>
                      </a:r>
                      <a:r>
                        <a:rPr b="1" lang="de"/>
                        <a:t>between-concept</a:t>
                      </a:r>
                      <a:r>
                        <a:rPr lang="de"/>
                        <a:t> box plot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number of metric values in </a:t>
                      </a:r>
                      <a:r>
                        <a:rPr b="1" lang="de">
                          <a:solidFill>
                            <a:schemeClr val="dk1"/>
                          </a:solidFill>
                        </a:rPr>
                        <a:t>within-concept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 box plot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        </a:t>
                      </a:r>
                      <a:r>
                        <a:rPr lang="de"/>
                        <a:t>= </a:t>
                      </a:r>
                      <a:r>
                        <a:rPr b="1" lang="de"/>
                        <a:t>45</a:t>
                      </a:r>
                      <a:r>
                        <a:rPr lang="de"/>
                        <a:t> → 10 concepts, taken as pairs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       </a:t>
                      </a:r>
                      <a:r>
                        <a:rPr lang="de"/>
                        <a:t> * 10 = </a:t>
                      </a:r>
                      <a:r>
                        <a:rPr b="1" lang="de"/>
                        <a:t>1900</a:t>
                      </a:r>
                      <a:r>
                        <a:rPr lang="de"/>
                        <a:t> → 20 images in each concept, taken as pairs * 10 concepts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15" name="Google Shape;7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50" y="4436200"/>
            <a:ext cx="480700" cy="2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900" y="4436475"/>
            <a:ext cx="480700" cy="26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70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2" name="Google Shape;722;p70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0"/>
          <p:cNvSpPr txBox="1"/>
          <p:nvPr/>
        </p:nvSpPr>
        <p:spPr>
          <a:xfrm>
            <a:off x="272525" y="7055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Why are between-concept metrics smaller than within-concept </a:t>
            </a:r>
            <a:r>
              <a:rPr b="1" lang="de" sz="1700">
                <a:solidFill>
                  <a:schemeClr val="dk1"/>
                </a:solidFill>
              </a:rPr>
              <a:t>metrics</a:t>
            </a:r>
            <a:r>
              <a:rPr b="1" lang="de" sz="1700"/>
              <a:t>?</a:t>
            </a:r>
            <a:endParaRPr sz="1700"/>
          </a:p>
        </p:txBody>
      </p:sp>
      <p:sp>
        <p:nvSpPr>
          <p:cNvPr id="724" name="Google Shape;724;p70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25" name="Google Shape;725;p70"/>
          <p:cNvSpPr txBox="1"/>
          <p:nvPr/>
        </p:nvSpPr>
        <p:spPr>
          <a:xfrm>
            <a:off x="177925" y="1165375"/>
            <a:ext cx="3596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">
                <a:solidFill>
                  <a:schemeClr val="dk1"/>
                </a:solidFill>
              </a:rPr>
              <a:t>Chosen data: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for the creation of concepts, we used the </a:t>
            </a:r>
            <a:r>
              <a:rPr b="1" lang="de">
                <a:solidFill>
                  <a:schemeClr val="dk1"/>
                </a:solidFill>
              </a:rPr>
              <a:t>first 20 images</a:t>
            </a:r>
            <a:r>
              <a:rPr lang="de">
                <a:solidFill>
                  <a:schemeClr val="dk1"/>
                </a:solidFill>
              </a:rPr>
              <a:t> of the dataset that belong to the same class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some images contain unclear or partially covered concept object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eg: v</a:t>
            </a:r>
            <a:r>
              <a:rPr lang="de">
                <a:solidFill>
                  <a:schemeClr val="dk1"/>
                </a:solidFill>
              </a:rPr>
              <a:t>ery dissimilar images within the same concept "Dog"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6" name="Google Shape;726;p70"/>
          <p:cNvPicPr preferRelativeResize="0"/>
          <p:nvPr/>
        </p:nvPicPr>
        <p:blipFill rotWithShape="1">
          <a:blip r:embed="rId3">
            <a:alphaModFix/>
          </a:blip>
          <a:srcRect b="6375" l="0" r="0" t="0"/>
          <a:stretch/>
        </p:blipFill>
        <p:spPr>
          <a:xfrm>
            <a:off x="3957075" y="1155822"/>
            <a:ext cx="5025500" cy="35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1" name="Google Shape;731;p71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2" name="Google Shape;732;p71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Agenda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1"/>
          <p:cNvSpPr txBox="1"/>
          <p:nvPr/>
        </p:nvSpPr>
        <p:spPr>
          <a:xfrm>
            <a:off x="419275" y="896050"/>
            <a:ext cx="86169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Introduction &amp; </a:t>
            </a:r>
            <a:r>
              <a:rPr lang="de" sz="1800">
                <a:solidFill>
                  <a:schemeClr val="dk1"/>
                </a:solidFill>
              </a:rPr>
              <a:t>Motivation</a:t>
            </a:r>
            <a:endParaRPr sz="1800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Methodology</a:t>
            </a:r>
            <a:endParaRPr sz="1800">
              <a:solidFill>
                <a:schemeClr val="dk1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Experiments</a:t>
            </a:r>
            <a:endParaRPr sz="1800">
              <a:solidFill>
                <a:schemeClr val="dk1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Conclusions</a:t>
            </a:r>
            <a:endParaRPr sz="1800">
              <a:solidFill>
                <a:schemeClr val="dk1"/>
              </a:solidFill>
            </a:endParaRPr>
          </a:p>
          <a:p>
            <a:pPr indent="-2794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References</a:t>
            </a:r>
            <a:endParaRPr sz="1800"/>
          </a:p>
        </p:txBody>
      </p:sp>
      <p:sp>
        <p:nvSpPr>
          <p:cNvPr id="734" name="Google Shape;734;p71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9" name="Google Shape;739;p72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0" name="Google Shape;740;p72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highlight>
                <a:schemeClr val="lt1"/>
              </a:highlight>
            </a:endParaRPr>
          </a:p>
        </p:txBody>
      </p:sp>
      <p:sp>
        <p:nvSpPr>
          <p:cNvPr id="741" name="Google Shape;741;p72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Attention Relevance - </a:t>
            </a:r>
            <a:r>
              <a:rPr b="1" lang="de" sz="1600">
                <a:solidFill>
                  <a:schemeClr val="dk1"/>
                </a:solidFill>
              </a:rPr>
              <a:t>CLS Attention </a:t>
            </a:r>
            <a:endParaRPr b="1" sz="1600"/>
          </a:p>
        </p:txBody>
      </p:sp>
      <p:sp>
        <p:nvSpPr>
          <p:cNvPr id="742" name="Google Shape;742;p72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43" name="Google Shape;7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0" y="1289041"/>
            <a:ext cx="4320000" cy="34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950" y="1289050"/>
            <a:ext cx="4321650" cy="34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28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8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Motivation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419275" y="819850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272525" y="705550"/>
            <a:ext cx="88680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1600">
                <a:solidFill>
                  <a:schemeClr val="dk1"/>
                </a:solidFill>
              </a:rPr>
              <a:t>XAI methods: local and global explanations </a:t>
            </a:r>
            <a:r>
              <a:rPr lang="de" sz="1600">
                <a:solidFill>
                  <a:schemeClr val="dk1"/>
                </a:solidFill>
              </a:rPr>
              <a:t>(Dwivedi et al. 2023)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</a:rPr>
              <a:t>Local</a:t>
            </a:r>
            <a:r>
              <a:rPr lang="de" sz="1600">
                <a:solidFill>
                  <a:schemeClr val="dk1"/>
                </a:solidFill>
              </a:rPr>
              <a:t>: analyze individual predictions &amp; decisions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" sz="1600">
                <a:solidFill>
                  <a:schemeClr val="dk1"/>
                </a:solidFill>
              </a:rPr>
              <a:t>e.g. GradCAM (Selvaraju et al. 2020), LRP (Bach et al. 2015), Integrated Gradients (Sundararajan et al. 2016)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→ developed for CNNs → application to (Vision) Transformers is challenging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" sz="1600">
                <a:solidFill>
                  <a:schemeClr val="dk1"/>
                </a:solidFill>
              </a:rPr>
              <a:t>new methods explicitly for Transformers: e.g. </a:t>
            </a:r>
            <a:r>
              <a:rPr b="1" lang="de" sz="1600">
                <a:solidFill>
                  <a:schemeClr val="dk1"/>
                </a:solidFill>
              </a:rPr>
              <a:t>Attention Rollout </a:t>
            </a:r>
            <a:r>
              <a:rPr lang="de" sz="1600">
                <a:solidFill>
                  <a:schemeClr val="dk1"/>
                </a:solidFill>
              </a:rPr>
              <a:t>(Abnar &amp; Zuidema 2020)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" sz="1600">
                <a:solidFill>
                  <a:schemeClr val="dk1"/>
                </a:solidFill>
              </a:rPr>
              <a:t>rolls out attention from last layer to capture propagation of information, while considering residual connections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153" name="Google Shape;153;p28"/>
          <p:cNvGrpSpPr/>
          <p:nvPr/>
        </p:nvGrpSpPr>
        <p:grpSpPr>
          <a:xfrm>
            <a:off x="1200658" y="2571750"/>
            <a:ext cx="4407067" cy="1389512"/>
            <a:chOff x="1225158" y="2769925"/>
            <a:chExt cx="4407067" cy="1389512"/>
          </a:xfrm>
        </p:grpSpPr>
        <p:pic>
          <p:nvPicPr>
            <p:cNvPr id="154" name="Google Shape;15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8300" y="2772099"/>
              <a:ext cx="1380774" cy="1387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5158" y="2769925"/>
              <a:ext cx="1380776" cy="138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51450" y="2772101"/>
              <a:ext cx="1380775" cy="13807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9" name="Google Shape;749;p73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0" name="Google Shape;750;p73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highlight>
                <a:schemeClr val="lt1"/>
              </a:highlight>
            </a:endParaRPr>
          </a:p>
        </p:txBody>
      </p:sp>
      <p:sp>
        <p:nvSpPr>
          <p:cNvPr id="751" name="Google Shape;751;p73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Attention Relevance - Attention Rollout (Abnar &amp; Zuidema 2020)</a:t>
            </a:r>
            <a:endParaRPr b="1" sz="1600"/>
          </a:p>
        </p:txBody>
      </p:sp>
      <p:sp>
        <p:nvSpPr>
          <p:cNvPr id="752" name="Google Shape;752;p73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53" name="Google Shape;7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091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74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74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61" name="Google Shape;761;p74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Attention Relevance - Aggregated Attention (layer-wise max. attention over all heads)</a:t>
            </a:r>
            <a:endParaRPr b="1" sz="1600"/>
          </a:p>
        </p:txBody>
      </p:sp>
      <p:sp>
        <p:nvSpPr>
          <p:cNvPr id="762" name="Google Shape;762;p74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63" name="Google Shape;7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221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9" name="Google Shape;769;p75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0" name="Google Shape;770;p75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71" name="Google Shape;771;p75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</a:rPr>
              <a:t>Gradient Relevance - Logits w.r.t. embedding at specific layer</a:t>
            </a:r>
            <a:endParaRPr b="1" sz="1600"/>
          </a:p>
        </p:txBody>
      </p:sp>
      <p:sp>
        <p:nvSpPr>
          <p:cNvPr id="772" name="Google Shape;772;p75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73" name="Google Shape;7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041"/>
            <a:ext cx="4320001" cy="370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052" y="1289041"/>
            <a:ext cx="3959999" cy="37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9" name="Google Shape;779;p76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0" name="Google Shape;780;p76"/>
          <p:cNvSpPr txBox="1"/>
          <p:nvPr/>
        </p:nvSpPr>
        <p:spPr>
          <a:xfrm>
            <a:off x="125456" y="31631"/>
            <a:ext cx="529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de" sz="2300">
                <a:solidFill>
                  <a:schemeClr val="dk1"/>
                </a:solidFill>
              </a:rPr>
              <a:t>Concept Embedding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81" name="Google Shape;781;p76"/>
          <p:cNvSpPr txBox="1"/>
          <p:nvPr/>
        </p:nvSpPr>
        <p:spPr>
          <a:xfrm>
            <a:off x="272531" y="705541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</a:rPr>
              <a:t>Embedding Relevance - Max. of 768 absolute values in embedding vector</a:t>
            </a:r>
            <a:endParaRPr b="1" sz="1600"/>
          </a:p>
        </p:txBody>
      </p:sp>
      <p:sp>
        <p:nvSpPr>
          <p:cNvPr id="782" name="Google Shape;782;p76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83" name="Google Shape;7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608" y="1289041"/>
            <a:ext cx="4320000" cy="370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9" name="Google Shape;789;p77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0" name="Google Shape;790;p77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Motivation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77"/>
          <p:cNvSpPr txBox="1"/>
          <p:nvPr/>
        </p:nvSpPr>
        <p:spPr>
          <a:xfrm>
            <a:off x="419275" y="819850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92" name="Google Shape;792;p77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93" name="Google Shape;793;p77"/>
          <p:cNvSpPr txBox="1"/>
          <p:nvPr/>
        </p:nvSpPr>
        <p:spPr>
          <a:xfrm>
            <a:off x="272531" y="629344"/>
            <a:ext cx="8493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1600">
                <a:solidFill>
                  <a:schemeClr val="dk1"/>
                </a:solidFill>
              </a:rPr>
              <a:t>XAI methods: local and global explanations </a:t>
            </a:r>
            <a:r>
              <a:rPr lang="de" sz="1600">
                <a:solidFill>
                  <a:schemeClr val="dk1"/>
                </a:solidFill>
              </a:rPr>
              <a:t>(Dwivedi et al. 2023)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</a:rPr>
              <a:t>global</a:t>
            </a:r>
            <a:r>
              <a:rPr lang="de" sz="1600">
                <a:solidFill>
                  <a:schemeClr val="dk1"/>
                </a:solidFill>
              </a:rPr>
              <a:t>: overall analysis of the model and its general behavio</a:t>
            </a:r>
            <a:r>
              <a:rPr lang="de" sz="1600">
                <a:solidFill>
                  <a:schemeClr val="dk1"/>
                </a:solidFill>
              </a:rPr>
              <a:t>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94" name="Google Shape;7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25" y="1651225"/>
            <a:ext cx="7004425" cy="34591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9" name="Google Shape;799;p78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0" name="Google Shape;800;p78"/>
          <p:cNvSpPr txBox="1"/>
          <p:nvPr/>
        </p:nvSpPr>
        <p:spPr>
          <a:xfrm>
            <a:off x="125460" y="31631"/>
            <a:ext cx="51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2300"/>
              <a:t>Sanity Check - Flipped Selection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78"/>
          <p:cNvSpPr txBox="1"/>
          <p:nvPr/>
        </p:nvSpPr>
        <p:spPr>
          <a:xfrm>
            <a:off x="263593" y="635837"/>
            <a:ext cx="8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802" name="Google Shape;802;p78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803" name="Google Shape;8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25" y="928862"/>
            <a:ext cx="8622941" cy="380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8" name="Google Shape;808;p79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9" name="Google Shape;809;p79"/>
          <p:cNvSpPr txBox="1"/>
          <p:nvPr/>
        </p:nvSpPr>
        <p:spPr>
          <a:xfrm>
            <a:off x="125460" y="31631"/>
            <a:ext cx="51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2300"/>
              <a:t>Sanity Check - Random Selection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79"/>
          <p:cNvSpPr txBox="1"/>
          <p:nvPr/>
        </p:nvSpPr>
        <p:spPr>
          <a:xfrm>
            <a:off x="263593" y="635837"/>
            <a:ext cx="8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811" name="Google Shape;811;p79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812" name="Google Shape;81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25" y="967312"/>
            <a:ext cx="8622941" cy="380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7" name="Google Shape;817;p80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8" name="Google Shape;818;p80"/>
          <p:cNvSpPr txBox="1"/>
          <p:nvPr/>
        </p:nvSpPr>
        <p:spPr>
          <a:xfrm>
            <a:off x="125460" y="31631"/>
            <a:ext cx="51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2300"/>
              <a:t>Sanity Check - CLS Token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0"/>
          <p:cNvSpPr txBox="1"/>
          <p:nvPr/>
        </p:nvSpPr>
        <p:spPr>
          <a:xfrm>
            <a:off x="263593" y="635837"/>
            <a:ext cx="8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820" name="Google Shape;820;p80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821" name="Google Shape;8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75" y="928862"/>
            <a:ext cx="8622941" cy="380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6" name="Google Shape;826;p81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7" name="Google Shape;827;p81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1"/>
          <p:cNvSpPr txBox="1"/>
          <p:nvPr/>
        </p:nvSpPr>
        <p:spPr>
          <a:xfrm>
            <a:off x="272525" y="8579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What are the “best” combinations of metric and patch selection approach?</a:t>
            </a:r>
            <a:endParaRPr sz="1700"/>
          </a:p>
        </p:txBody>
      </p:sp>
      <p:sp>
        <p:nvSpPr>
          <p:cNvPr id="829" name="Google Shape;829;p81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830" name="Google Shape;830;p81"/>
          <p:cNvPicPr preferRelativeResize="0"/>
          <p:nvPr/>
        </p:nvPicPr>
        <p:blipFill rotWithShape="1">
          <a:blip r:embed="rId3">
            <a:alphaModFix/>
          </a:blip>
          <a:srcRect b="0" l="0" r="32953" t="0"/>
          <a:stretch/>
        </p:blipFill>
        <p:spPr>
          <a:xfrm>
            <a:off x="781725" y="1458954"/>
            <a:ext cx="7730202" cy="3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5" name="Google Shape;835;p82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6" name="Google Shape;836;p82"/>
          <p:cNvSpPr txBox="1"/>
          <p:nvPr/>
        </p:nvSpPr>
        <p:spPr>
          <a:xfrm>
            <a:off x="125460" y="31631"/>
            <a:ext cx="51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2300"/>
              <a:t>Most Similar Concept Pairs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82"/>
          <p:cNvSpPr txBox="1"/>
          <p:nvPr/>
        </p:nvSpPr>
        <p:spPr>
          <a:xfrm>
            <a:off x="263593" y="635837"/>
            <a:ext cx="8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838" name="Google Shape;838;p82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839" name="Google Shape;8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113" y="892512"/>
            <a:ext cx="6337771" cy="380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9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9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Motivation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419275" y="819850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5" name="Google Shape;165;p29"/>
          <p:cNvSpPr txBox="1"/>
          <p:nvPr/>
        </p:nvSpPr>
        <p:spPr>
          <a:xfrm>
            <a:off x="272531" y="629344"/>
            <a:ext cx="84933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de" sz="1600">
                <a:solidFill>
                  <a:schemeClr val="dk1"/>
                </a:solidFill>
              </a:rPr>
              <a:t>XAI methods: local and global explanations </a:t>
            </a:r>
            <a:r>
              <a:rPr lang="de" sz="1600">
                <a:solidFill>
                  <a:schemeClr val="dk1"/>
                </a:solidFill>
              </a:rPr>
              <a:t>(Dwivedi et al. 2023)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</a:rPr>
              <a:t>G</a:t>
            </a:r>
            <a:r>
              <a:rPr b="1" lang="de" sz="1600">
                <a:solidFill>
                  <a:schemeClr val="dk1"/>
                </a:solidFill>
              </a:rPr>
              <a:t>lobal</a:t>
            </a:r>
            <a:r>
              <a:rPr lang="de" sz="1600">
                <a:solidFill>
                  <a:schemeClr val="dk1"/>
                </a:solidFill>
              </a:rPr>
              <a:t>: overall analysis of the model and its general behavior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" sz="1600">
                <a:solidFill>
                  <a:schemeClr val="dk1"/>
                </a:solidFill>
              </a:rPr>
              <a:t>little research in representational analyses for ViTs </a:t>
            </a:r>
            <a:endParaRPr sz="16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→ explore how ViTs process similar images / images of a concept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" sz="1600">
                <a:solidFill>
                  <a:schemeClr val="dk1"/>
                </a:solidFill>
              </a:rPr>
              <a:t>idea of analyzing the representation of concepts is not new</a:t>
            </a:r>
            <a:r>
              <a:rPr lang="de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50" y="2147350"/>
            <a:ext cx="5950526" cy="29386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4" name="Google Shape;844;p83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5" name="Google Shape;845;p83"/>
          <p:cNvSpPr txBox="1"/>
          <p:nvPr/>
        </p:nvSpPr>
        <p:spPr>
          <a:xfrm>
            <a:off x="125450" y="31625"/>
            <a:ext cx="52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Experiments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3"/>
          <p:cNvSpPr txBox="1"/>
          <p:nvPr/>
        </p:nvSpPr>
        <p:spPr>
          <a:xfrm>
            <a:off x="272525" y="705550"/>
            <a:ext cx="874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700"/>
              <a:t>Why are between-concept distances smaller than within-concept distances?</a:t>
            </a:r>
            <a:endParaRPr sz="1700"/>
          </a:p>
        </p:txBody>
      </p:sp>
      <p:sp>
        <p:nvSpPr>
          <p:cNvPr id="847" name="Google Shape;847;p83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48" name="Google Shape;848;p83"/>
          <p:cNvSpPr txBox="1"/>
          <p:nvPr/>
        </p:nvSpPr>
        <p:spPr>
          <a:xfrm>
            <a:off x="6087900" y="1498150"/>
            <a:ext cx="305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Example of Very Dissimilar Images Within the Same Concept "Dog"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9" name="Google Shape;849;p83"/>
          <p:cNvPicPr preferRelativeResize="0"/>
          <p:nvPr/>
        </p:nvPicPr>
        <p:blipFill rotWithShape="1">
          <a:blip r:embed="rId3">
            <a:alphaModFix/>
          </a:blip>
          <a:srcRect b="6375" l="0" r="0" t="0"/>
          <a:stretch/>
        </p:blipFill>
        <p:spPr>
          <a:xfrm>
            <a:off x="410650" y="1151950"/>
            <a:ext cx="5525576" cy="39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30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30"/>
          <p:cNvSpPr txBox="1"/>
          <p:nvPr/>
        </p:nvSpPr>
        <p:spPr>
          <a:xfrm>
            <a:off x="125450" y="31625"/>
            <a:ext cx="31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Motivation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419275" y="819850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4" name="Google Shape;174;p30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2715150" y="1465825"/>
            <a:ext cx="3713700" cy="2645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chemeClr val="dk1"/>
                </a:solidFill>
              </a:rPr>
              <a:t>Goal: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</a:rPr>
              <a:t>Investigate how concepts are represented in a Vision Transformer and whether their similarities align with human intuition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31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31"/>
          <p:cNvSpPr txBox="1"/>
          <p:nvPr/>
        </p:nvSpPr>
        <p:spPr>
          <a:xfrm>
            <a:off x="419275" y="819850"/>
            <a:ext cx="86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3" name="Google Shape;183;p31"/>
          <p:cNvSpPr txBox="1"/>
          <p:nvPr>
            <p:ph idx="4294967295" type="body"/>
          </p:nvPr>
        </p:nvSpPr>
        <p:spPr>
          <a:xfrm>
            <a:off x="361940" y="2263954"/>
            <a:ext cx="8267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Methodology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32"/>
          <p:cNvCxnSpPr/>
          <p:nvPr/>
        </p:nvCxnSpPr>
        <p:spPr>
          <a:xfrm>
            <a:off x="21425" y="604976"/>
            <a:ext cx="9119100" cy="0"/>
          </a:xfrm>
          <a:prstGeom prst="straightConnector1">
            <a:avLst/>
          </a:prstGeom>
          <a:noFill/>
          <a:ln cap="flat" cmpd="sng" w="28575">
            <a:solidFill>
              <a:srgbClr val="186F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32"/>
          <p:cNvSpPr txBox="1"/>
          <p:nvPr/>
        </p:nvSpPr>
        <p:spPr>
          <a:xfrm>
            <a:off x="125459" y="31631"/>
            <a:ext cx="468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" sz="2300"/>
              <a:t>Dataset &amp; Model Choice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272531" y="705541"/>
            <a:ext cx="8616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/>
              <a:t>Model</a:t>
            </a:r>
            <a:r>
              <a:rPr lang="de" sz="1700"/>
              <a:t>: google/vit-base-</a:t>
            </a:r>
            <a:r>
              <a:rPr b="1" lang="de" sz="1700">
                <a:solidFill>
                  <a:srgbClr val="FF0000"/>
                </a:solidFill>
              </a:rPr>
              <a:t>patch16</a:t>
            </a:r>
            <a:r>
              <a:rPr lang="de" sz="1700"/>
              <a:t>-</a:t>
            </a:r>
            <a:r>
              <a:rPr b="1" lang="de" sz="1700">
                <a:solidFill>
                  <a:srgbClr val="0000FF"/>
                </a:solidFill>
              </a:rPr>
              <a:t>224</a:t>
            </a:r>
            <a:endParaRPr b="1" sz="1700">
              <a:solidFill>
                <a:srgbClr val="0000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Pre</a:t>
            </a:r>
            <a:r>
              <a:rPr lang="de" sz="1300"/>
              <a:t>-trained on ImageNet-21k at a resolution of </a:t>
            </a:r>
            <a:r>
              <a:rPr b="1" lang="de" sz="1300">
                <a:solidFill>
                  <a:srgbClr val="0000FF"/>
                </a:solidFill>
              </a:rPr>
              <a:t>224x224</a:t>
            </a:r>
            <a:endParaRPr b="1" sz="1300">
              <a:solidFill>
                <a:srgbClr val="0000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Fine-tuned on ImageNet 2012 at a resolution of </a:t>
            </a:r>
            <a:r>
              <a:rPr b="1" lang="de" sz="1300">
                <a:solidFill>
                  <a:srgbClr val="0000FF"/>
                </a:solidFill>
              </a:rPr>
              <a:t>224x224</a:t>
            </a:r>
            <a:endParaRPr b="1" sz="1300">
              <a:solidFill>
                <a:srgbClr val="0000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>
                <a:solidFill>
                  <a:srgbClr val="0D0D0D"/>
                </a:solidFill>
              </a:rPr>
              <a:t>Images: Sequence of fixed-size patches (resolution </a:t>
            </a:r>
            <a:r>
              <a:rPr b="1" lang="de" sz="1300">
                <a:solidFill>
                  <a:srgbClr val="FF0000"/>
                </a:solidFill>
              </a:rPr>
              <a:t>16x16</a:t>
            </a:r>
            <a:r>
              <a:rPr lang="de" sz="1300">
                <a:solidFill>
                  <a:srgbClr val="0D0D0D"/>
                </a:solidFill>
              </a:rPr>
              <a:t>)</a:t>
            </a:r>
            <a:endParaRPr sz="1300">
              <a:solidFill>
                <a:srgbClr val="0D0D0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Char char="●"/>
            </a:pPr>
            <a:r>
              <a:rPr lang="de" sz="1300">
                <a:solidFill>
                  <a:srgbClr val="0D0D0D"/>
                </a:solidFill>
              </a:rPr>
              <a:t>Number of layers: 12 transformer encoder layers</a:t>
            </a:r>
            <a:endParaRPr sz="1300">
              <a:solidFill>
                <a:srgbClr val="0D0D0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Char char="●"/>
            </a:pPr>
            <a:r>
              <a:rPr lang="de" sz="1300">
                <a:solidFill>
                  <a:srgbClr val="0D0D0D"/>
                </a:solidFill>
              </a:rPr>
              <a:t>Hidden size/embedding vector size: 768 dimensions</a:t>
            </a:r>
            <a:endParaRPr sz="1300">
              <a:solidFill>
                <a:srgbClr val="0D0D0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Char char="●"/>
            </a:pPr>
            <a:r>
              <a:rPr lang="de" sz="1300">
                <a:solidFill>
                  <a:srgbClr val="0D0D0D"/>
                </a:solidFill>
              </a:rPr>
              <a:t>Number of attention heads: 12</a:t>
            </a:r>
            <a:endParaRPr sz="13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solidFill>
                  <a:srgbClr val="0D0D0D"/>
                </a:solidFill>
              </a:rPr>
              <a:t>Dataset</a:t>
            </a:r>
            <a:r>
              <a:rPr lang="de" sz="1700">
                <a:solidFill>
                  <a:srgbClr val="0D0D0D"/>
                </a:solidFill>
              </a:rPr>
              <a:t>: frgfm/imagenette</a:t>
            </a:r>
            <a:endParaRPr sz="1700">
              <a:solidFill>
                <a:srgbClr val="0D0D0D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Char char="●"/>
            </a:pPr>
            <a:r>
              <a:rPr lang="de">
                <a:solidFill>
                  <a:srgbClr val="0D0D0D"/>
                </a:solidFill>
              </a:rPr>
              <a:t>smaller subset of 10 classes from ImageNet</a:t>
            </a:r>
            <a:r>
              <a:rPr lang="de">
                <a:solidFill>
                  <a:srgbClr val="0D0D0D"/>
                </a:solidFill>
              </a:rPr>
              <a:t>:</a:t>
            </a:r>
            <a:endParaRPr>
              <a:solidFill>
                <a:srgbClr val="0D0D0D"/>
              </a:solidFill>
            </a:endParaRPr>
          </a:p>
          <a:p>
            <a:pPr indent="-2476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de" sz="1300">
                <a:solidFill>
                  <a:schemeClr val="dk1"/>
                </a:solidFill>
              </a:rPr>
              <a:t>Tench fish, English Springer Spaniel dog, cassette player, chain saw, </a:t>
            </a:r>
            <a:endParaRPr sz="1300">
              <a:solidFill>
                <a:schemeClr val="dk1"/>
              </a:solidFill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church, French horn, garbage truck, gas pump, golf ball, parachute</a:t>
            </a:r>
            <a:endParaRPr sz="1300">
              <a:solidFill>
                <a:schemeClr val="dk1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Char char="●"/>
            </a:pPr>
            <a:r>
              <a:rPr lang="de">
                <a:solidFill>
                  <a:srgbClr val="0D0D0D"/>
                </a:solidFill>
              </a:rPr>
              <a:t>each class has ~1300 images</a:t>
            </a:r>
            <a:endParaRPr>
              <a:solidFill>
                <a:srgbClr val="0D0D0D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for all experiments, </a:t>
            </a:r>
            <a:r>
              <a:rPr lang="de">
                <a:solidFill>
                  <a:schemeClr val="dk1"/>
                </a:solidFill>
              </a:rPr>
              <a:t>the </a:t>
            </a:r>
            <a:r>
              <a:rPr b="1" lang="de">
                <a:solidFill>
                  <a:schemeClr val="dk1"/>
                </a:solidFill>
              </a:rPr>
              <a:t>first 20 images</a:t>
            </a:r>
            <a:r>
              <a:rPr lang="de">
                <a:solidFill>
                  <a:schemeClr val="dk1"/>
                </a:solidFill>
              </a:rPr>
              <a:t> of each class are used to form “</a:t>
            </a:r>
            <a:r>
              <a:rPr b="1" lang="de">
                <a:solidFill>
                  <a:schemeClr val="dk1"/>
                </a:solidFill>
              </a:rPr>
              <a:t>concepts</a:t>
            </a:r>
            <a:r>
              <a:rPr lang="de">
                <a:solidFill>
                  <a:schemeClr val="dk1"/>
                </a:solidFill>
              </a:rPr>
              <a:t>”</a:t>
            </a:r>
            <a:endParaRPr/>
          </a:p>
        </p:txBody>
      </p:sp>
      <p:grpSp>
        <p:nvGrpSpPr>
          <p:cNvPr id="191" name="Google Shape;191;p32"/>
          <p:cNvGrpSpPr/>
          <p:nvPr/>
        </p:nvGrpSpPr>
        <p:grpSpPr>
          <a:xfrm>
            <a:off x="6233719" y="1190213"/>
            <a:ext cx="2589300" cy="2475675"/>
            <a:chOff x="952675" y="2683050"/>
            <a:chExt cx="3452400" cy="3300900"/>
          </a:xfrm>
        </p:grpSpPr>
        <p:sp>
          <p:nvSpPr>
            <p:cNvPr id="192" name="Google Shape;192;p32"/>
            <p:cNvSpPr/>
            <p:nvPr/>
          </p:nvSpPr>
          <p:spPr>
            <a:xfrm>
              <a:off x="952675" y="2683050"/>
              <a:ext cx="3452400" cy="3300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93" name="Google Shape;19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28001" y="3296875"/>
              <a:ext cx="840252" cy="122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9525" y="3296876"/>
              <a:ext cx="1503598" cy="1229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50254" y="4695152"/>
              <a:ext cx="1302150" cy="117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93212" y="4656155"/>
              <a:ext cx="1109824" cy="1248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2"/>
            <p:cNvSpPr txBox="1"/>
            <p:nvPr/>
          </p:nvSpPr>
          <p:spPr>
            <a:xfrm>
              <a:off x="1575325" y="2731650"/>
              <a:ext cx="2207100" cy="5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dk1"/>
                  </a:solidFill>
                </a:rPr>
                <a:t>Class “Dog”</a:t>
              </a:r>
              <a:endParaRPr b="1" sz="1600">
                <a:solidFill>
                  <a:schemeClr val="dk1"/>
                </a:solidFill>
              </a:endParaRPr>
            </a:p>
          </p:txBody>
        </p:sp>
      </p:grp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472458" y="4341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